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3"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5"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fPsXhs23PKi+qpjs2WZy85EJw9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3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p:cViewPr varScale="1">
        <p:scale>
          <a:sx n="90" d="100"/>
          <a:sy n="90" d="100"/>
        </p:scale>
        <p:origin x="23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031913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6" name="Google Shape;7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Google Shape;87;p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9" name="Google Shape;89;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1" name="Google Shape;91;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5"/>
        <p:cNvGrpSpPr/>
        <p:nvPr/>
      </p:nvGrpSpPr>
      <p:grpSpPr>
        <a:xfrm>
          <a:off x="0" y="0"/>
          <a:ext cx="0" cy="0"/>
          <a:chOff x="0" y="0"/>
          <a:chExt cx="0" cy="0"/>
        </a:xfrm>
      </p:grpSpPr>
      <p:sp>
        <p:nvSpPr>
          <p:cNvPr id="96" name="Google Shape;96;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8" name="Google Shape;98;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9" name="Google Shape;9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2"/>
        <p:cNvGrpSpPr/>
        <p:nvPr/>
      </p:nvGrpSpPr>
      <p:grpSpPr>
        <a:xfrm>
          <a:off x="0" y="0"/>
          <a:ext cx="0" cy="0"/>
          <a:chOff x="0" y="0"/>
          <a:chExt cx="0" cy="0"/>
        </a:xfrm>
      </p:grpSpPr>
      <p:sp>
        <p:nvSpPr>
          <p:cNvPr id="103" name="Google Shape;10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4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8"/>
        <p:cNvGrpSpPr/>
        <p:nvPr/>
      </p:nvGrpSpPr>
      <p:grpSpPr>
        <a:xfrm>
          <a:off x="0" y="0"/>
          <a:ext cx="0" cy="0"/>
          <a:chOff x="0" y="0"/>
          <a:chExt cx="0" cy="0"/>
        </a:xfrm>
      </p:grpSpPr>
      <p:sp>
        <p:nvSpPr>
          <p:cNvPr id="109" name="Google Shape;109;p4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4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6"/>
          <p:cNvSpPr>
            <a:spLocks noGrp="1"/>
          </p:cNvSpPr>
          <p:nvPr>
            <p:ph type="pic" idx="2"/>
          </p:nvPr>
        </p:nvSpPr>
        <p:spPr>
          <a:xfrm>
            <a:off x="5183188" y="987425"/>
            <a:ext cx="6172200" cy="4873625"/>
          </a:xfrm>
          <a:prstGeom prst="rect">
            <a:avLst/>
          </a:prstGeom>
          <a:noFill/>
          <a:ln>
            <a:noFill/>
          </a:ln>
        </p:spPr>
      </p:sp>
      <p:sp>
        <p:nvSpPr>
          <p:cNvPr id="30" name="Google Shape;30;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31" name="Google Shape;3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
        <p:cNvGrpSpPr/>
        <p:nvPr/>
      </p:nvGrpSpPr>
      <p:grpSpPr>
        <a:xfrm>
          <a:off x="0" y="0"/>
          <a:ext cx="0" cy="0"/>
          <a:chOff x="0" y="0"/>
          <a:chExt cx="0" cy="0"/>
        </a:xfrm>
      </p:grpSpPr>
      <p:sp>
        <p:nvSpPr>
          <p:cNvPr id="46" name="Google Shape;46;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8" name="Google Shape;4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5"/>
          <p:cNvSpPr>
            <a:spLocks noGrp="1"/>
          </p:cNvSpPr>
          <p:nvPr>
            <p:ph type="pic" idx="2"/>
          </p:nvPr>
        </p:nvSpPr>
        <p:spPr>
          <a:xfrm>
            <a:off x="5183188" y="987425"/>
            <a:ext cx="6172200" cy="4873625"/>
          </a:xfrm>
          <a:prstGeom prst="rect">
            <a:avLst/>
          </a:prstGeom>
          <a:noFill/>
          <a:ln>
            <a:noFill/>
          </a:ln>
        </p:spPr>
      </p:sp>
      <p:sp>
        <p:nvSpPr>
          <p:cNvPr id="65" name="Google Shape;65;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chemeClr val="lt1"/>
                </a:solidFill>
                <a:latin typeface="Calibri"/>
                <a:ea typeface="Calibri"/>
                <a:cs typeface="Calibri"/>
                <a:sym typeface="Calibri"/>
              </a:defRPr>
            </a:lvl1pPr>
            <a:lvl2pPr marL="0" marR="0" lvl="1" indent="0" algn="l" rtl="0">
              <a:spcBef>
                <a:spcPts val="0"/>
              </a:spcBef>
              <a:buNone/>
              <a:defRPr sz="1200" b="0" i="0" u="none" strike="noStrike" cap="none">
                <a:solidFill>
                  <a:schemeClr val="lt1"/>
                </a:solidFill>
                <a:latin typeface="Calibri"/>
                <a:ea typeface="Calibri"/>
                <a:cs typeface="Calibri"/>
                <a:sym typeface="Calibri"/>
              </a:defRPr>
            </a:lvl2pPr>
            <a:lvl3pPr marL="0" marR="0" lvl="2" indent="0" algn="l" rtl="0">
              <a:spcBef>
                <a:spcPts val="0"/>
              </a:spcBef>
              <a:buNone/>
              <a:defRPr sz="1200" b="0" i="0" u="none" strike="noStrike" cap="none">
                <a:solidFill>
                  <a:schemeClr val="lt1"/>
                </a:solidFill>
                <a:latin typeface="Calibri"/>
                <a:ea typeface="Calibri"/>
                <a:cs typeface="Calibri"/>
                <a:sym typeface="Calibri"/>
              </a:defRPr>
            </a:lvl3pPr>
            <a:lvl4pPr marL="0" marR="0" lvl="3" indent="0" algn="l" rtl="0">
              <a:spcBef>
                <a:spcPts val="0"/>
              </a:spcBef>
              <a:buNone/>
              <a:defRPr sz="1200" b="0" i="0" u="none" strike="noStrike" cap="none">
                <a:solidFill>
                  <a:schemeClr val="lt1"/>
                </a:solidFill>
                <a:latin typeface="Calibri"/>
                <a:ea typeface="Calibri"/>
                <a:cs typeface="Calibri"/>
                <a:sym typeface="Calibri"/>
              </a:defRPr>
            </a:lvl4pPr>
            <a:lvl5pPr marL="0" marR="0" lvl="4" indent="0" algn="l" rtl="0">
              <a:spcBef>
                <a:spcPts val="0"/>
              </a:spcBef>
              <a:buNone/>
              <a:defRPr sz="1200" b="0" i="0" u="none" strike="noStrike" cap="none">
                <a:solidFill>
                  <a:schemeClr val="lt1"/>
                </a:solidFill>
                <a:latin typeface="Calibri"/>
                <a:ea typeface="Calibri"/>
                <a:cs typeface="Calibri"/>
                <a:sym typeface="Calibri"/>
              </a:defRPr>
            </a:lvl5pPr>
            <a:lvl6pPr marL="0" marR="0" lvl="5" indent="0" algn="l" rtl="0">
              <a:spcBef>
                <a:spcPts val="0"/>
              </a:spcBef>
              <a:buNone/>
              <a:defRPr sz="1200" b="0" i="0" u="none" strike="noStrike" cap="none">
                <a:solidFill>
                  <a:schemeClr val="lt1"/>
                </a:solidFill>
                <a:latin typeface="Calibri"/>
                <a:ea typeface="Calibri"/>
                <a:cs typeface="Calibri"/>
                <a:sym typeface="Calibri"/>
              </a:defRPr>
            </a:lvl6pPr>
            <a:lvl7pPr marL="0" marR="0" lvl="6" indent="0" algn="l" rtl="0">
              <a:spcBef>
                <a:spcPts val="0"/>
              </a:spcBef>
              <a:buNone/>
              <a:defRPr sz="1200" b="0" i="0" u="none" strike="noStrike" cap="none">
                <a:solidFill>
                  <a:schemeClr val="lt1"/>
                </a:solidFill>
                <a:latin typeface="Calibri"/>
                <a:ea typeface="Calibri"/>
                <a:cs typeface="Calibri"/>
                <a:sym typeface="Calibri"/>
              </a:defRPr>
            </a:lvl7pPr>
            <a:lvl8pPr marL="0" marR="0" lvl="7" indent="0" algn="l" rtl="0">
              <a:spcBef>
                <a:spcPts val="0"/>
              </a:spcBef>
              <a:buNone/>
              <a:defRPr sz="1200" b="0" i="0" u="none" strike="noStrike" cap="none">
                <a:solidFill>
                  <a:schemeClr val="lt1"/>
                </a:solidFill>
                <a:latin typeface="Calibri"/>
                <a:ea typeface="Calibri"/>
                <a:cs typeface="Calibri"/>
                <a:sym typeface="Calibri"/>
              </a:defRPr>
            </a:lvl8pPr>
            <a:lvl9pPr marL="0" marR="0" lvl="8" indent="0" algn="l" rtl="0">
              <a:spcBef>
                <a:spcPts val="0"/>
              </a:spcBef>
              <a:buNone/>
              <a:defRPr sz="12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sp>
        <p:nvSpPr>
          <p:cNvPr id="40" name="Google Shape;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0" marR="0" lvl="1" indent="0" algn="l" rtl="0">
              <a:spcBef>
                <a:spcPts val="0"/>
              </a:spcBef>
              <a:buNone/>
              <a:defRPr sz="1200" b="0" i="0" u="none" strike="noStrike" cap="none">
                <a:solidFill>
                  <a:srgbClr val="888888"/>
                </a:solidFill>
                <a:latin typeface="Calibri"/>
                <a:ea typeface="Calibri"/>
                <a:cs typeface="Calibri"/>
                <a:sym typeface="Calibri"/>
              </a:defRPr>
            </a:lvl2pPr>
            <a:lvl3pPr marL="0" marR="0" lvl="2" indent="0" algn="l" rtl="0">
              <a:spcBef>
                <a:spcPts val="0"/>
              </a:spcBef>
              <a:buNone/>
              <a:defRPr sz="1200" b="0" i="0" u="none" strike="noStrike" cap="none">
                <a:solidFill>
                  <a:srgbClr val="888888"/>
                </a:solidFill>
                <a:latin typeface="Calibri"/>
                <a:ea typeface="Calibri"/>
                <a:cs typeface="Calibri"/>
                <a:sym typeface="Calibri"/>
              </a:defRPr>
            </a:lvl3pPr>
            <a:lvl4pPr marL="0" marR="0" lvl="3" indent="0" algn="l" rtl="0">
              <a:spcBef>
                <a:spcPts val="0"/>
              </a:spcBef>
              <a:buNone/>
              <a:defRPr sz="1200" b="0" i="0" u="none" strike="noStrike" cap="none">
                <a:solidFill>
                  <a:srgbClr val="888888"/>
                </a:solidFill>
                <a:latin typeface="Calibri"/>
                <a:ea typeface="Calibri"/>
                <a:cs typeface="Calibri"/>
                <a:sym typeface="Calibri"/>
              </a:defRPr>
            </a:lvl4pPr>
            <a:lvl5pPr marL="0" marR="0" lvl="4" indent="0" algn="l" rtl="0">
              <a:spcBef>
                <a:spcPts val="0"/>
              </a:spcBef>
              <a:buNone/>
              <a:defRPr sz="1200" b="0" i="0" u="none" strike="noStrike" cap="none">
                <a:solidFill>
                  <a:srgbClr val="888888"/>
                </a:solidFill>
                <a:latin typeface="Calibri"/>
                <a:ea typeface="Calibri"/>
                <a:cs typeface="Calibri"/>
                <a:sym typeface="Calibri"/>
              </a:defRPr>
            </a:lvl5pPr>
            <a:lvl6pPr marL="0" marR="0" lvl="5" indent="0" algn="l" rtl="0">
              <a:spcBef>
                <a:spcPts val="0"/>
              </a:spcBef>
              <a:buNone/>
              <a:defRPr sz="1200" b="0" i="0" u="none" strike="noStrike" cap="none">
                <a:solidFill>
                  <a:srgbClr val="888888"/>
                </a:solidFill>
                <a:latin typeface="Calibri"/>
                <a:ea typeface="Calibri"/>
                <a:cs typeface="Calibri"/>
                <a:sym typeface="Calibri"/>
              </a:defRPr>
            </a:lvl6pPr>
            <a:lvl7pPr marL="0" marR="0" lvl="6" indent="0" algn="l" rtl="0">
              <a:spcBef>
                <a:spcPts val="0"/>
              </a:spcBef>
              <a:buNone/>
              <a:defRPr sz="1200" b="0" i="0" u="none" strike="noStrike" cap="none">
                <a:solidFill>
                  <a:srgbClr val="888888"/>
                </a:solidFill>
                <a:latin typeface="Calibri"/>
                <a:ea typeface="Calibri"/>
                <a:cs typeface="Calibri"/>
                <a:sym typeface="Calibri"/>
              </a:defRPr>
            </a:lvl7pPr>
            <a:lvl8pPr marL="0" marR="0" lvl="7" indent="0" algn="l" rtl="0">
              <a:spcBef>
                <a:spcPts val="0"/>
              </a:spcBef>
              <a:buNone/>
              <a:defRPr sz="1200" b="0" i="0" u="none" strike="noStrike" cap="none">
                <a:solidFill>
                  <a:srgbClr val="888888"/>
                </a:solidFill>
                <a:latin typeface="Calibri"/>
                <a:ea typeface="Calibri"/>
                <a:cs typeface="Calibri"/>
                <a:sym typeface="Calibri"/>
              </a:defRPr>
            </a:lvl8pPr>
            <a:lvl9pPr marL="0" marR="0" lvl="8" indent="0" algn="l"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13.png"/><Relationship Id="rId12" Type="http://schemas.openxmlformats.org/officeDocument/2006/relationships/image" Target="../media/image5.png"/><Relationship Id="rId17" Type="http://schemas.openxmlformats.org/officeDocument/2006/relationships/image" Target="../media/image8.png"/><Relationship Id="rId2" Type="http://schemas.openxmlformats.org/officeDocument/2006/relationships/notesSlide" Target="../notesSlides/notesSlide6.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13.png"/><Relationship Id="rId12"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7.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pic>
        <p:nvPicPr>
          <p:cNvPr id="118" name="Google Shape;118;p1" descr="Aesthetic liquid watercolor and ink"/>
          <p:cNvPicPr preferRelativeResize="0"/>
          <p:nvPr/>
        </p:nvPicPr>
        <p:blipFill rotWithShape="1">
          <a:blip r:embed="rId3">
            <a:alphaModFix amt="60000"/>
          </a:blip>
          <a:srcRect t="1867" b="6669"/>
          <a:stretch/>
        </p:blipFill>
        <p:spPr>
          <a:xfrm>
            <a:off x="20" y="10"/>
            <a:ext cx="12191980" cy="6857990"/>
          </a:xfrm>
          <a:prstGeom prst="rect">
            <a:avLst/>
          </a:prstGeom>
          <a:noFill/>
          <a:ln>
            <a:noFill/>
          </a:ln>
        </p:spPr>
      </p:pic>
      <p:sp>
        <p:nvSpPr>
          <p:cNvPr id="119" name="Google Shape;119;p1"/>
          <p:cNvSpPr txBox="1">
            <a:spLocks noGrp="1"/>
          </p:cNvSpPr>
          <p:nvPr>
            <p:ph type="ctrTitle"/>
          </p:nvPr>
        </p:nvSpPr>
        <p:spPr>
          <a:xfrm>
            <a:off x="961644" y="965835"/>
            <a:ext cx="10268712" cy="322783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11500"/>
              <a:buFont typeface="Arial"/>
              <a:buNone/>
            </a:pPr>
            <a:r>
              <a:rPr lang="en-US" sz="11500" b="1" i="0" u="none" strike="noStrike" dirty="0">
                <a:solidFill>
                  <a:srgbClr val="FFFFFF"/>
                </a:solidFill>
                <a:effectLst>
                  <a:glow rad="347999">
                    <a:srgbClr val="973D47">
                      <a:alpha val="62687"/>
                    </a:srgbClr>
                  </a:glow>
                </a:effectLst>
                <a:latin typeface="STHupo" panose="02010800040101010101" pitchFamily="2" charset="-122"/>
                <a:ea typeface="STHupo" panose="02010800040101010101" pitchFamily="2" charset="-122"/>
                <a:cs typeface="Arial"/>
                <a:sym typeface="Arial"/>
              </a:rPr>
              <a:t>VJAMS</a:t>
            </a:r>
            <a:endParaRPr sz="148100" b="1" dirty="0">
              <a:solidFill>
                <a:srgbClr val="FFFFFF"/>
              </a:solidFill>
              <a:effectLst>
                <a:glow rad="347999">
                  <a:srgbClr val="973D47">
                    <a:alpha val="62687"/>
                  </a:srgbClr>
                </a:glow>
              </a:effectLst>
              <a:latin typeface="STHupo" panose="02010800040101010101" pitchFamily="2" charset="-122"/>
              <a:ea typeface="STHupo" panose="02010800040101010101" pitchFamily="2" charset="-122"/>
              <a:cs typeface="Arial"/>
              <a:sym typeface="Arial"/>
            </a:endParaRPr>
          </a:p>
        </p:txBody>
      </p:sp>
      <p:pic>
        <p:nvPicPr>
          <p:cNvPr id="120" name="Google Shape;120;p1" descr="Head with gears outline"/>
          <p:cNvPicPr preferRelativeResize="0"/>
          <p:nvPr/>
        </p:nvPicPr>
        <p:blipFill rotWithShape="1">
          <a:blip r:embed="rId4">
            <a:alphaModFix/>
          </a:blip>
          <a:srcRect/>
          <a:stretch/>
        </p:blipFill>
        <p:spPr>
          <a:xfrm>
            <a:off x="4128655" y="2697109"/>
            <a:ext cx="644236" cy="644236"/>
          </a:xfrm>
          <a:prstGeom prst="rect">
            <a:avLst/>
          </a:prstGeom>
          <a:noFill/>
          <a:ln>
            <a:noFill/>
          </a:ln>
        </p:spPr>
      </p:pic>
      <p:pic>
        <p:nvPicPr>
          <p:cNvPr id="121" name="Google Shape;121;p1" descr="Smart Phone outline"/>
          <p:cNvPicPr preferRelativeResize="0"/>
          <p:nvPr/>
        </p:nvPicPr>
        <p:blipFill rotWithShape="1">
          <a:blip r:embed="rId5">
            <a:alphaModFix/>
          </a:blip>
          <a:srcRect/>
          <a:stretch/>
        </p:blipFill>
        <p:spPr>
          <a:xfrm>
            <a:off x="4278655" y="2847109"/>
            <a:ext cx="644236" cy="64423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sp>
        <p:nvSpPr>
          <p:cNvPr id="277" name="Google Shape;277;p10"/>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278" name="Google Shape;278;p10"/>
          <p:cNvSpPr/>
          <p:nvPr/>
        </p:nvSpPr>
        <p:spPr>
          <a:xfrm>
            <a:off x="0" y="0"/>
            <a:ext cx="12188952"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279" name="Google Shape;279;p10" descr="Aesthetic liquid watercolor and ink"/>
          <p:cNvPicPr preferRelativeResize="0"/>
          <p:nvPr/>
        </p:nvPicPr>
        <p:blipFill rotWithShape="1">
          <a:blip r:embed="rId3">
            <a:alphaModFix amt="40000"/>
          </a:blip>
          <a:srcRect r="24221"/>
          <a:stretch/>
        </p:blipFill>
        <p:spPr>
          <a:xfrm>
            <a:off x="20" y="10"/>
            <a:ext cx="8450297" cy="6857990"/>
          </a:xfrm>
          <a:prstGeom prst="rect">
            <a:avLst/>
          </a:prstGeom>
          <a:noFill/>
          <a:ln>
            <a:noFill/>
          </a:ln>
        </p:spPr>
      </p:pic>
      <p:sp>
        <p:nvSpPr>
          <p:cNvPr id="280" name="Google Shape;280;p10"/>
          <p:cNvSpPr txBox="1">
            <a:spLocks noGrp="1"/>
          </p:cNvSpPr>
          <p:nvPr>
            <p:ph type="title"/>
          </p:nvPr>
        </p:nvSpPr>
        <p:spPr>
          <a:xfrm>
            <a:off x="937678" y="1801359"/>
            <a:ext cx="5251316" cy="162763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Arial"/>
              <a:buNone/>
            </a:pPr>
            <a:r>
              <a:rPr lang="en-US" sz="4400">
                <a:solidFill>
                  <a:srgbClr val="FFFFFF"/>
                </a:solidFill>
                <a:latin typeface="Dreaming Outloud Pro" panose="03050502040302030504" pitchFamily="66" charset="77"/>
                <a:ea typeface="Arial"/>
                <a:cs typeface="Dreaming Outloud Pro" panose="03050502040302030504" pitchFamily="66" charset="77"/>
                <a:sym typeface="Arial"/>
              </a:rPr>
              <a:t>BILLS</a:t>
            </a:r>
            <a:endParaRPr>
              <a:latin typeface="Dreaming Outloud Pro" panose="03050502040302030504" pitchFamily="66" charset="77"/>
              <a:cs typeface="Dreaming Outloud Pro" panose="03050502040302030504" pitchFamily="66" charset="77"/>
            </a:endParaRPr>
          </a:p>
        </p:txBody>
      </p:sp>
      <p:sp>
        <p:nvSpPr>
          <p:cNvPr id="281" name="Google Shape;281;p10"/>
          <p:cNvSpPr txBox="1">
            <a:spLocks noGrp="1"/>
          </p:cNvSpPr>
          <p:nvPr>
            <p:ph type="body" idx="1"/>
          </p:nvPr>
        </p:nvSpPr>
        <p:spPr>
          <a:xfrm>
            <a:off x="838201" y="3205622"/>
            <a:ext cx="5769884" cy="256652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000"/>
              <a:buNone/>
            </a:pPr>
            <a:r>
              <a:rPr lang="en-US" sz="2000" b="0" i="0" u="none" strike="noStrike">
                <a:solidFill>
                  <a:srgbClr val="FFFFFF"/>
                </a:solidFill>
                <a:latin typeface="Dreaming Outloud Pro" panose="03050502040302030504" pitchFamily="66" charset="77"/>
                <a:ea typeface="Arial"/>
                <a:cs typeface="Dreaming Outloud Pro" panose="03050502040302030504" pitchFamily="66" charset="77"/>
                <a:sym typeface="Arial"/>
              </a:rPr>
              <a:t>A bill is assigned by the community to each house by multiplying the rate per unit with monthly usage. Each house then pays for the bill. The bill is identified by its bill number.</a:t>
            </a:r>
            <a:br>
              <a:rPr lang="en-US" sz="2000">
                <a:solidFill>
                  <a:srgbClr val="FFFFFF"/>
                </a:solidFill>
                <a:latin typeface="Dreaming Outloud Pro" panose="03050502040302030504" pitchFamily="66" charset="77"/>
                <a:ea typeface="Arial"/>
                <a:cs typeface="Dreaming Outloud Pro" panose="03050502040302030504" pitchFamily="66" charset="77"/>
                <a:sym typeface="Arial"/>
              </a:rPr>
            </a:br>
            <a:endParaRPr sz="2000">
              <a:solidFill>
                <a:srgbClr val="FFFFFF"/>
              </a:solidFill>
              <a:latin typeface="Dreaming Outloud Pro" panose="03050502040302030504" pitchFamily="66" charset="77"/>
              <a:ea typeface="Arial"/>
              <a:cs typeface="Dreaming Outloud Pro" panose="03050502040302030504" pitchFamily="66" charset="77"/>
              <a:sym typeface="Arial"/>
            </a:endParaRPr>
          </a:p>
        </p:txBody>
      </p:sp>
      <p:pic>
        <p:nvPicPr>
          <p:cNvPr id="282" name="Google Shape;282;p10" descr="Old woman thumbs down"/>
          <p:cNvPicPr preferRelativeResize="0"/>
          <p:nvPr/>
        </p:nvPicPr>
        <p:blipFill rotWithShape="1">
          <a:blip r:embed="rId4">
            <a:alphaModFix/>
          </a:blip>
          <a:srcRect l="8192" t="10500" r="-8189" b="48542"/>
          <a:stretch/>
        </p:blipFill>
        <p:spPr>
          <a:xfrm>
            <a:off x="6608084" y="0"/>
            <a:ext cx="6822991"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283" name="Google Shape;283;p10" descr="Smart Phone with solid fill"/>
          <p:cNvPicPr preferRelativeResize="0"/>
          <p:nvPr/>
        </p:nvPicPr>
        <p:blipFill rotWithShape="1">
          <a:blip r:embed="rId5">
            <a:alphaModFix/>
          </a:blip>
          <a:srcRect/>
          <a:stretch/>
        </p:blipFill>
        <p:spPr>
          <a:xfrm>
            <a:off x="6232766" y="2762543"/>
            <a:ext cx="4095457" cy="4095457"/>
          </a:xfrm>
          <a:prstGeom prst="rect">
            <a:avLst/>
          </a:prstGeom>
          <a:noFill/>
          <a:ln>
            <a:noFill/>
          </a:ln>
        </p:spPr>
      </p:pic>
      <p:pic>
        <p:nvPicPr>
          <p:cNvPr id="284" name="Google Shape;284;p10" descr="Money with solid fill"/>
          <p:cNvPicPr preferRelativeResize="0"/>
          <p:nvPr/>
        </p:nvPicPr>
        <p:blipFill rotWithShape="1">
          <a:blip r:embed="rId6">
            <a:alphaModFix/>
          </a:blip>
          <a:srcRect/>
          <a:stretch/>
        </p:blipFill>
        <p:spPr>
          <a:xfrm>
            <a:off x="7619990" y="5501390"/>
            <a:ext cx="660504" cy="660504"/>
          </a:xfrm>
          <a:prstGeom prst="rect">
            <a:avLst/>
          </a:prstGeom>
          <a:noFill/>
          <a:ln>
            <a:noFill/>
          </a:ln>
        </p:spPr>
      </p:pic>
      <p:pic>
        <p:nvPicPr>
          <p:cNvPr id="285" name="Google Shape;285;p10" descr="Wallet with solid fill"/>
          <p:cNvPicPr preferRelativeResize="0"/>
          <p:nvPr/>
        </p:nvPicPr>
        <p:blipFill rotWithShape="1">
          <a:blip r:embed="rId7">
            <a:alphaModFix/>
          </a:blip>
          <a:srcRect/>
          <a:stretch/>
        </p:blipFill>
        <p:spPr>
          <a:xfrm>
            <a:off x="8280494" y="5494141"/>
            <a:ext cx="764400" cy="764400"/>
          </a:xfrm>
          <a:prstGeom prst="rect">
            <a:avLst/>
          </a:prstGeom>
          <a:noFill/>
          <a:ln>
            <a:noFill/>
          </a:ln>
        </p:spPr>
      </p:pic>
      <p:pic>
        <p:nvPicPr>
          <p:cNvPr id="286" name="Google Shape;286;p10" descr="Dollar with solid fill"/>
          <p:cNvPicPr preferRelativeResize="0"/>
          <p:nvPr/>
        </p:nvPicPr>
        <p:blipFill rotWithShape="1">
          <a:blip r:embed="rId8">
            <a:alphaModFix/>
          </a:blip>
          <a:srcRect/>
          <a:stretch/>
        </p:blipFill>
        <p:spPr>
          <a:xfrm>
            <a:off x="7950242" y="4507010"/>
            <a:ext cx="660504" cy="660504"/>
          </a:xfrm>
          <a:prstGeom prst="rect">
            <a:avLst/>
          </a:prstGeom>
          <a:noFill/>
          <a:ln>
            <a:noFill/>
          </a:ln>
        </p:spPr>
      </p:pic>
      <p:pic>
        <p:nvPicPr>
          <p:cNvPr id="287" name="Google Shape;287;p10" descr="Bar chart with solid fill"/>
          <p:cNvPicPr preferRelativeResize="0"/>
          <p:nvPr/>
        </p:nvPicPr>
        <p:blipFill rotWithShape="1">
          <a:blip r:embed="rId9">
            <a:alphaModFix/>
          </a:blip>
          <a:srcRect/>
          <a:stretch/>
        </p:blipFill>
        <p:spPr>
          <a:xfrm>
            <a:off x="8197823" y="3575672"/>
            <a:ext cx="764400" cy="764400"/>
          </a:xfrm>
          <a:prstGeom prst="rect">
            <a:avLst/>
          </a:prstGeom>
          <a:noFill/>
          <a:ln>
            <a:noFill/>
          </a:ln>
        </p:spPr>
      </p:pic>
      <p:pic>
        <p:nvPicPr>
          <p:cNvPr id="288" name="Google Shape;288;p10" descr="Upward trend outline"/>
          <p:cNvPicPr preferRelativeResize="0"/>
          <p:nvPr/>
        </p:nvPicPr>
        <p:blipFill rotWithShape="1">
          <a:blip r:embed="rId10">
            <a:alphaModFix/>
          </a:blip>
          <a:srcRect/>
          <a:stretch/>
        </p:blipFill>
        <p:spPr>
          <a:xfrm>
            <a:off x="7426506" y="3513301"/>
            <a:ext cx="764400" cy="7644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2"/>
        <p:cNvGrpSpPr/>
        <p:nvPr/>
      </p:nvGrpSpPr>
      <p:grpSpPr>
        <a:xfrm>
          <a:off x="0" y="0"/>
          <a:ext cx="0" cy="0"/>
          <a:chOff x="0" y="0"/>
          <a:chExt cx="0" cy="0"/>
        </a:xfrm>
      </p:grpSpPr>
      <p:sp>
        <p:nvSpPr>
          <p:cNvPr id="293" name="Google Shape;293;p1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THupo" panose="02010800040101010101" pitchFamily="2" charset="-122"/>
              <a:ea typeface="STHupo" panose="02010800040101010101" pitchFamily="2" charset="-122"/>
              <a:cs typeface="Calibri"/>
              <a:sym typeface="Calibri"/>
            </a:endParaRPr>
          </a:p>
        </p:txBody>
      </p:sp>
      <p:pic>
        <p:nvPicPr>
          <p:cNvPr id="294" name="Google Shape;294;p11" descr="Aesthetic liquid watercolor and ink"/>
          <p:cNvPicPr preferRelativeResize="0"/>
          <p:nvPr/>
        </p:nvPicPr>
        <p:blipFill rotWithShape="1">
          <a:blip r:embed="rId3">
            <a:alphaModFix amt="50000"/>
          </a:blip>
          <a:srcRect t="2586" b="5949"/>
          <a:stretch/>
        </p:blipFill>
        <p:spPr>
          <a:xfrm>
            <a:off x="20" y="10"/>
            <a:ext cx="12191980" cy="6857990"/>
          </a:xfrm>
          <a:prstGeom prst="rect">
            <a:avLst/>
          </a:prstGeom>
          <a:noFill/>
          <a:ln>
            <a:noFill/>
          </a:ln>
        </p:spPr>
      </p:pic>
      <p:sp>
        <p:nvSpPr>
          <p:cNvPr id="295" name="Google Shape;295;p11"/>
          <p:cNvSpPr txBox="1">
            <a:spLocks noGrp="1"/>
          </p:cNvSpPr>
          <p:nvPr>
            <p:ph type="title"/>
          </p:nvPr>
        </p:nvSpPr>
        <p:spPr>
          <a:xfrm>
            <a:off x="1524000" y="1122362"/>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8800"/>
              <a:buFont typeface="Arial"/>
              <a:buNone/>
            </a:pPr>
            <a:r>
              <a:rPr lang="en-US" sz="8800">
                <a:solidFill>
                  <a:srgbClr val="FFFFFF"/>
                </a:solidFill>
                <a:latin typeface="STHupo" panose="02010800040101010101" pitchFamily="2" charset="-122"/>
                <a:ea typeface="STHupo" panose="02010800040101010101" pitchFamily="2" charset="-122"/>
                <a:cs typeface="Arial"/>
                <a:sym typeface="Arial"/>
              </a:rPr>
              <a:t>ERD </a:t>
            </a:r>
            <a:endParaRPr>
              <a:latin typeface="STHupo" panose="02010800040101010101" pitchFamily="2" charset="-122"/>
              <a:ea typeface="STHupo" panose="02010800040101010101"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0"/>
        <p:cNvGrpSpPr/>
        <p:nvPr/>
      </p:nvGrpSpPr>
      <p:grpSpPr>
        <a:xfrm>
          <a:off x="0" y="0"/>
          <a:ext cx="0" cy="0"/>
          <a:chOff x="0" y="0"/>
          <a:chExt cx="0" cy="0"/>
        </a:xfrm>
      </p:grpSpPr>
      <p:pic>
        <p:nvPicPr>
          <p:cNvPr id="301" name="Google Shape;301;p12" descr="Aesthetic liquid watercolor and ink"/>
          <p:cNvPicPr preferRelativeResize="0"/>
          <p:nvPr/>
        </p:nvPicPr>
        <p:blipFill rotWithShape="1">
          <a:blip r:embed="rId3">
            <a:alphaModFix amt="50000"/>
          </a:blip>
          <a:srcRect t="2586" b="5949"/>
          <a:stretch/>
        </p:blipFill>
        <p:spPr>
          <a:xfrm>
            <a:off x="20" y="10"/>
            <a:ext cx="12191980" cy="6857990"/>
          </a:xfrm>
          <a:prstGeom prst="rect">
            <a:avLst/>
          </a:prstGeom>
          <a:noFill/>
          <a:ln>
            <a:noFill/>
          </a:ln>
        </p:spPr>
      </p:pic>
      <p:sp>
        <p:nvSpPr>
          <p:cNvPr id="302" name="Google Shape;302;p12"/>
          <p:cNvSpPr txBox="1">
            <a:spLocks noGrp="1"/>
          </p:cNvSpPr>
          <p:nvPr>
            <p:ph type="title"/>
          </p:nvPr>
        </p:nvSpPr>
        <p:spPr>
          <a:xfrm>
            <a:off x="669562" y="1002440"/>
            <a:ext cx="1009338" cy="424411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8800"/>
              <a:buFont typeface="Arial"/>
              <a:buNone/>
            </a:pPr>
            <a:r>
              <a:rPr lang="en-US" sz="8800" dirty="0">
                <a:solidFill>
                  <a:srgbClr val="FFFFFF"/>
                </a:solidFill>
                <a:latin typeface="STHupo" panose="02010800040101010101" pitchFamily="2" charset="-122"/>
                <a:ea typeface="STHupo" panose="02010800040101010101" pitchFamily="2" charset="-122"/>
                <a:cs typeface="Arial"/>
                <a:sym typeface="Arial"/>
              </a:rPr>
              <a:t>ERD</a:t>
            </a:r>
            <a:r>
              <a:rPr lang="en-US" sz="8800" dirty="0">
                <a:solidFill>
                  <a:srgbClr val="FFFFFF"/>
                </a:solidFill>
                <a:latin typeface="Arial"/>
                <a:ea typeface="Arial"/>
                <a:cs typeface="Arial"/>
                <a:sym typeface="Arial"/>
              </a:rPr>
              <a:t> </a:t>
            </a:r>
            <a:endParaRPr dirty="0"/>
          </a:p>
        </p:txBody>
      </p:sp>
      <p:sp>
        <p:nvSpPr>
          <p:cNvPr id="303" name="Google Shape;303;p12"/>
          <p:cNvSpPr txBox="1"/>
          <p:nvPr/>
        </p:nvSpPr>
        <p:spPr>
          <a:xfrm>
            <a:off x="2826063" y="1843950"/>
            <a:ext cx="8218773" cy="36625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ENTITIES :</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House</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Resident</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Community</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Bill</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Meter and Reading</a:t>
            </a:r>
            <a:endParaRPr sz="4000" dirty="0">
              <a:solidFill>
                <a:schemeClr val="lt1"/>
              </a:solidFill>
              <a:latin typeface="Dreaming Outloud Pro" panose="03050502040302030504" pitchFamily="66" charset="77"/>
              <a:ea typeface="Times New Roman"/>
              <a:cs typeface="Dreaming Outloud Pro" panose="03050502040302030504" pitchFamily="66" charset="77"/>
              <a:sym typeface="Times New Roman"/>
            </a:endParaRPr>
          </a:p>
          <a:p>
            <a:pPr marL="342900" marR="0" lvl="0" indent="-88900" algn="l" rtl="0">
              <a:spcBef>
                <a:spcPts val="0"/>
              </a:spcBef>
              <a:spcAft>
                <a:spcPts val="0"/>
              </a:spcAft>
              <a:buClr>
                <a:schemeClr val="dk1"/>
              </a:buClr>
              <a:buSzPts val="4000"/>
              <a:buFont typeface="Arial"/>
              <a:buNone/>
            </a:pPr>
            <a:endParaRPr sz="4000" dirty="0">
              <a:solidFill>
                <a:schemeClr val="lt1"/>
              </a:solidFill>
              <a:latin typeface="Dreaming Outloud Pro" panose="03050502040302030504" pitchFamily="66" charset="77"/>
              <a:ea typeface="Times New Roman"/>
              <a:cs typeface="Dreaming Outloud Pro" panose="03050502040302030504" pitchFamily="66" charset="77"/>
              <a:sym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8"/>
        <p:cNvGrpSpPr/>
        <p:nvPr/>
      </p:nvGrpSpPr>
      <p:grpSpPr>
        <a:xfrm>
          <a:off x="0" y="0"/>
          <a:ext cx="0" cy="0"/>
          <a:chOff x="0" y="0"/>
          <a:chExt cx="0" cy="0"/>
        </a:xfrm>
      </p:grpSpPr>
      <p:sp>
        <p:nvSpPr>
          <p:cNvPr id="309" name="Google Shape;309;p13"/>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10" name="Google Shape;310;p13" descr="Aesthetic liquid watercolor and ink"/>
          <p:cNvPicPr preferRelativeResize="0"/>
          <p:nvPr/>
        </p:nvPicPr>
        <p:blipFill rotWithShape="1">
          <a:blip r:embed="rId3">
            <a:alphaModFix amt="50000"/>
          </a:blip>
          <a:srcRect t="2586" b="5949"/>
          <a:stretch/>
        </p:blipFill>
        <p:spPr>
          <a:xfrm>
            <a:off x="20" y="10"/>
            <a:ext cx="12191980" cy="6857990"/>
          </a:xfrm>
          <a:prstGeom prst="rect">
            <a:avLst/>
          </a:prstGeom>
          <a:noFill/>
          <a:ln>
            <a:noFill/>
          </a:ln>
        </p:spPr>
      </p:pic>
      <p:pic>
        <p:nvPicPr>
          <p:cNvPr id="311" name="Google Shape;311;p13"/>
          <p:cNvPicPr preferRelativeResize="0"/>
          <p:nvPr/>
        </p:nvPicPr>
        <p:blipFill rotWithShape="1">
          <a:blip r:embed="rId4">
            <a:alphaModFix/>
          </a:blip>
          <a:srcRect/>
          <a:stretch/>
        </p:blipFill>
        <p:spPr>
          <a:xfrm>
            <a:off x="3702570" y="-2"/>
            <a:ext cx="8489430" cy="6856847"/>
          </a:xfrm>
          <a:prstGeom prst="rect">
            <a:avLst/>
          </a:prstGeom>
          <a:noFill/>
          <a:ln>
            <a:noFill/>
          </a:ln>
        </p:spPr>
      </p:pic>
      <p:sp>
        <p:nvSpPr>
          <p:cNvPr id="312" name="Google Shape;312;p13"/>
          <p:cNvSpPr txBox="1">
            <a:spLocks noGrp="1"/>
          </p:cNvSpPr>
          <p:nvPr>
            <p:ph type="title"/>
          </p:nvPr>
        </p:nvSpPr>
        <p:spPr>
          <a:xfrm>
            <a:off x="1524001" y="1122361"/>
            <a:ext cx="1009338" cy="424411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8800"/>
              <a:buFont typeface="Arial"/>
              <a:buNone/>
            </a:pPr>
            <a:r>
              <a:rPr lang="en-US" sz="8800" dirty="0">
                <a:solidFill>
                  <a:srgbClr val="FFFFFF"/>
                </a:solidFill>
                <a:latin typeface="STHupo" panose="02010800040101010101" pitchFamily="2" charset="-122"/>
                <a:ea typeface="STHupo" panose="02010800040101010101" pitchFamily="2" charset="-122"/>
                <a:cs typeface="Arial"/>
                <a:sym typeface="Arial"/>
              </a:rPr>
              <a:t>ERD </a:t>
            </a:r>
            <a:endParaRPr dirty="0">
              <a:latin typeface="STHupo" panose="02010800040101010101" pitchFamily="2" charset="-122"/>
              <a:ea typeface="STHupo" panose="02010800040101010101" pitchFamily="2" charset="-122"/>
            </a:endParaRPr>
          </a:p>
        </p:txBody>
      </p:sp>
      <p:sp>
        <p:nvSpPr>
          <p:cNvPr id="313" name="Google Shape;313;p13"/>
          <p:cNvSpPr/>
          <p:nvPr/>
        </p:nvSpPr>
        <p:spPr>
          <a:xfrm>
            <a:off x="1154466" y="1300753"/>
            <a:ext cx="783772" cy="4811486"/>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8"/>
        <p:cNvGrpSpPr/>
        <p:nvPr/>
      </p:nvGrpSpPr>
      <p:grpSpPr>
        <a:xfrm>
          <a:off x="0" y="0"/>
          <a:ext cx="0" cy="0"/>
          <a:chOff x="0" y="0"/>
          <a:chExt cx="0" cy="0"/>
        </a:xfrm>
      </p:grpSpPr>
      <p:sp>
        <p:nvSpPr>
          <p:cNvPr id="319" name="Google Shape;319;p14"/>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0" name="Google Shape;320;p14" descr="Aesthetic liquid watercolor and ink"/>
          <p:cNvPicPr preferRelativeResize="0"/>
          <p:nvPr/>
        </p:nvPicPr>
        <p:blipFill rotWithShape="1">
          <a:blip r:embed="rId3">
            <a:alphaModFix amt="50000"/>
          </a:blip>
          <a:srcRect t="2575" r="-1" b="5938"/>
          <a:stretch/>
        </p:blipFill>
        <p:spPr>
          <a:xfrm>
            <a:off x="20" y="10"/>
            <a:ext cx="12188930" cy="6857990"/>
          </a:xfrm>
          <a:prstGeom prst="rect">
            <a:avLst/>
          </a:prstGeom>
          <a:noFill/>
          <a:ln>
            <a:noFill/>
          </a:ln>
        </p:spPr>
      </p:pic>
      <p:sp>
        <p:nvSpPr>
          <p:cNvPr id="321" name="Google Shape;321;p14"/>
          <p:cNvSpPr txBox="1">
            <a:spLocks noGrp="1"/>
          </p:cNvSpPr>
          <p:nvPr>
            <p:ph type="ctrTitle"/>
          </p:nvPr>
        </p:nvSpPr>
        <p:spPr>
          <a:xfrm>
            <a:off x="1524000" y="1122363"/>
            <a:ext cx="9144000" cy="30632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600"/>
              <a:buFont typeface="Arial"/>
              <a:buNone/>
            </a:pPr>
            <a:r>
              <a:rPr lang="en-US" sz="6600" dirty="0">
                <a:solidFill>
                  <a:srgbClr val="FFFFFF"/>
                </a:solidFill>
                <a:latin typeface="HeadLineA" pitchFamily="2" charset="-127"/>
                <a:ea typeface="HeadLineA" pitchFamily="2" charset="-127"/>
                <a:cs typeface="Arial"/>
                <a:sym typeface="Arial"/>
              </a:rPr>
              <a:t>LOGICAL DESIGN</a:t>
            </a:r>
            <a:endParaRPr dirty="0">
              <a:latin typeface="HeadLineA" pitchFamily="2" charset="-127"/>
              <a:ea typeface="HeadLineA" pitchFamily="2" charset="-127"/>
            </a:endParaRPr>
          </a:p>
        </p:txBody>
      </p:sp>
      <p:sp>
        <p:nvSpPr>
          <p:cNvPr id="322" name="Google Shape;322;p14"/>
          <p:cNvSpPr/>
          <p:nvPr/>
        </p:nvSpPr>
        <p:spPr>
          <a:xfrm>
            <a:off x="3974206" y="4368623"/>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14"/>
          <p:cNvSpPr/>
          <p:nvPr/>
        </p:nvSpPr>
        <p:spPr>
          <a:xfrm rot="5400000">
            <a:off x="6788162" y="919704"/>
            <a:ext cx="1774372" cy="4778829"/>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7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
        <p:cNvGrpSpPr/>
        <p:nvPr/>
      </p:nvGrpSpPr>
      <p:grpSpPr>
        <a:xfrm>
          <a:off x="0" y="0"/>
          <a:ext cx="0" cy="0"/>
          <a:chOff x="0" y="0"/>
          <a:chExt cx="0" cy="0"/>
        </a:xfrm>
      </p:grpSpPr>
      <p:sp>
        <p:nvSpPr>
          <p:cNvPr id="329" name="Google Shape;329;p15"/>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0" name="Google Shape;330;p15" descr="Aesthetic liquid watercolor and ink"/>
          <p:cNvPicPr preferRelativeResize="0"/>
          <p:nvPr/>
        </p:nvPicPr>
        <p:blipFill rotWithShape="1">
          <a:blip r:embed="rId3">
            <a:alphaModFix amt="40000"/>
          </a:blip>
          <a:srcRect t="2586" b="5949"/>
          <a:stretch/>
        </p:blipFill>
        <p:spPr>
          <a:xfrm>
            <a:off x="20" y="10"/>
            <a:ext cx="12191980" cy="6857989"/>
          </a:xfrm>
          <a:prstGeom prst="rect">
            <a:avLst/>
          </a:prstGeom>
          <a:noFill/>
          <a:ln>
            <a:noFill/>
          </a:ln>
        </p:spPr>
      </p:pic>
      <p:sp>
        <p:nvSpPr>
          <p:cNvPr id="331" name="Google Shape;331;p15"/>
          <p:cNvSpPr txBox="1">
            <a:spLocks noGrp="1"/>
          </p:cNvSpPr>
          <p:nvPr>
            <p:ph type="title"/>
          </p:nvPr>
        </p:nvSpPr>
        <p:spPr>
          <a:xfrm>
            <a:off x="640080" y="853673"/>
            <a:ext cx="4023360" cy="50047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HeadLineA" pitchFamily="2" charset="-127"/>
                <a:ea typeface="HeadLineA" pitchFamily="2" charset="-127"/>
                <a:cs typeface="Arial"/>
                <a:sym typeface="Arial"/>
              </a:rPr>
              <a:t>LOGICAL DESIGN</a:t>
            </a:r>
            <a:endParaRPr sz="5400" b="1" dirty="0">
              <a:solidFill>
                <a:srgbClr val="FFFFFF"/>
              </a:solidFill>
              <a:latin typeface="HeadLineA" pitchFamily="2" charset="-127"/>
              <a:ea typeface="HeadLineA" pitchFamily="2" charset="-127"/>
            </a:endParaRPr>
          </a:p>
        </p:txBody>
      </p:sp>
      <p:sp>
        <p:nvSpPr>
          <p:cNvPr id="332" name="Google Shape;332;p15"/>
          <p:cNvSpPr txBox="1"/>
          <p:nvPr/>
        </p:nvSpPr>
        <p:spPr>
          <a:xfrm>
            <a:off x="5599075" y="240025"/>
            <a:ext cx="5715000" cy="5977200"/>
          </a:xfrm>
          <a:prstGeom prst="rect">
            <a:avLst/>
          </a:prstGeom>
          <a:noFill/>
          <a:ln w="9525" cap="flat" cmpd="sng">
            <a:solidFill>
              <a:srgbClr val="000000"/>
            </a:solidFill>
            <a:prstDash val="dash"/>
            <a:round/>
            <a:headEnd type="none" w="sm" len="sm"/>
            <a:tailEnd type="none" w="sm" len="sm"/>
          </a:ln>
        </p:spPr>
        <p:txBody>
          <a:bodyPr spcFirstLastPara="1" wrap="square" lIns="91425" tIns="45700" rIns="91425" bIns="45700" anchor="ctr" anchorCtr="0">
            <a:normAutofit/>
          </a:bodyPr>
          <a:lstStyle/>
          <a:p>
            <a:pPr marL="342900" marR="0" lvl="0" indent="-88900" algn="l" rtl="0">
              <a:lnSpc>
                <a:spcPct val="90000"/>
              </a:lnSpc>
              <a:spcBef>
                <a:spcPts val="0"/>
              </a:spcBef>
              <a:spcAft>
                <a:spcPts val="0"/>
              </a:spcAft>
              <a:buClr>
                <a:schemeClr val="lt1"/>
              </a:buClr>
              <a:buSzPct val="100000"/>
              <a:buFont typeface="Arial"/>
              <a:buNone/>
            </a:pP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Community (</a:t>
            </a:r>
            <a:r>
              <a:rPr lang="en-US" sz="2200" u="sng" dirty="0">
                <a:solidFill>
                  <a:srgbClr val="FFFFFF"/>
                </a:solidFill>
                <a:latin typeface="Dreaming Outloud Pro" panose="03050502040302030504" pitchFamily="66" charset="77"/>
                <a:ea typeface="Calibri"/>
                <a:cs typeface="Dreaming Outloud Pro" panose="03050502040302030504" pitchFamily="66" charset="77"/>
                <a:sym typeface="Calibri"/>
              </a:rPr>
              <a:t>COMID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CommunityName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Address,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RatePerUnit</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Contact Person (</a:t>
            </a:r>
            <a:r>
              <a:rPr lang="en-US" sz="2200" u="sng" dirty="0">
                <a:solidFill>
                  <a:srgbClr val="FFFFFF"/>
                </a:solidFill>
                <a:latin typeface="Dreaming Outloud Pro" panose="03050502040302030504" pitchFamily="66" charset="77"/>
                <a:ea typeface="Calibri"/>
                <a:cs typeface="Dreaming Outloud Pro" panose="03050502040302030504" pitchFamily="66" charset="77"/>
                <a:sym typeface="Calibri"/>
              </a:rPr>
              <a:t>COMID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ContactPerson</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Resident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ResidentName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Admin, User, COMID)</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Admin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AUserID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ReadandWriteAccess</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User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UUserID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ReadOnlyAccess</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Bill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BillNbr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MonthlyPrice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MonthlyUsage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COMID)</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House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HouseNbr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NoOfMeters</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BillNbr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OwnedHouse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HouseNbr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88900" algn="l" rtl="0">
              <a:lnSpc>
                <a:spcPct val="90000"/>
              </a:lnSpc>
              <a:spcBef>
                <a:spcPts val="600"/>
              </a:spcBef>
              <a:spcAft>
                <a:spcPts val="0"/>
              </a:spcAft>
              <a:buClr>
                <a:schemeClr val="lt1"/>
              </a:buClr>
              <a:buSzPct val="100000"/>
              <a:buFont typeface="Arial"/>
              <a:buNone/>
            </a:pP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p:txBody>
      </p:sp>
      <p:sp>
        <p:nvSpPr>
          <p:cNvPr id="333" name="Google Shape;333;p15"/>
          <p:cNvSpPr/>
          <p:nvPr/>
        </p:nvSpPr>
        <p:spPr>
          <a:xfrm>
            <a:off x="5599071" y="367501"/>
            <a:ext cx="6229604" cy="5722227"/>
          </a:xfrm>
          <a:custGeom>
            <a:avLst/>
            <a:gdLst/>
            <a:ahLst/>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cap="flat"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5"/>
          <p:cNvSpPr/>
          <p:nvPr/>
        </p:nvSpPr>
        <p:spPr>
          <a:xfrm>
            <a:off x="1882824" y="1189122"/>
            <a:ext cx="2780616" cy="3957242"/>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35" name="Google Shape;335;p15"/>
          <p:cNvCxnSpPr/>
          <p:nvPr/>
        </p:nvCxnSpPr>
        <p:spPr>
          <a:xfrm>
            <a:off x="6069325" y="1885950"/>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6" name="Google Shape;336;p15"/>
          <p:cNvCxnSpPr/>
          <p:nvPr/>
        </p:nvCxnSpPr>
        <p:spPr>
          <a:xfrm>
            <a:off x="9907422" y="2447667"/>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7" name="Google Shape;337;p15"/>
          <p:cNvCxnSpPr/>
          <p:nvPr/>
        </p:nvCxnSpPr>
        <p:spPr>
          <a:xfrm>
            <a:off x="9105875" y="3093725"/>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8" name="Google Shape;338;p15"/>
          <p:cNvCxnSpPr/>
          <p:nvPr/>
        </p:nvCxnSpPr>
        <p:spPr>
          <a:xfrm>
            <a:off x="7818125" y="3703325"/>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9" name="Google Shape;339;p15"/>
          <p:cNvCxnSpPr/>
          <p:nvPr/>
        </p:nvCxnSpPr>
        <p:spPr>
          <a:xfrm>
            <a:off x="7683524" y="4967514"/>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40" name="Google Shape;340;p15"/>
          <p:cNvCxnSpPr/>
          <p:nvPr/>
        </p:nvCxnSpPr>
        <p:spPr>
          <a:xfrm>
            <a:off x="8757275" y="4967612"/>
            <a:ext cx="697200" cy="0"/>
          </a:xfrm>
          <a:prstGeom prst="straightConnector1">
            <a:avLst/>
          </a:prstGeom>
          <a:noFill/>
          <a:ln w="19050" cap="flat" cmpd="sng">
            <a:solidFill>
              <a:schemeClr val="lt1"/>
            </a:solidFill>
            <a:prstDash val="dash"/>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5"/>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0" name="Google Shape;330;p15" descr="Aesthetic liquid watercolor and ink"/>
          <p:cNvPicPr preferRelativeResize="0"/>
          <p:nvPr/>
        </p:nvPicPr>
        <p:blipFill rotWithShape="1">
          <a:blip r:embed="rId3">
            <a:alphaModFix amt="40000"/>
          </a:blip>
          <a:srcRect t="2586" b="5949"/>
          <a:stretch/>
        </p:blipFill>
        <p:spPr>
          <a:xfrm>
            <a:off x="20" y="10"/>
            <a:ext cx="12191980" cy="6857989"/>
          </a:xfrm>
          <a:prstGeom prst="rect">
            <a:avLst/>
          </a:prstGeom>
          <a:noFill/>
          <a:ln>
            <a:noFill/>
          </a:ln>
        </p:spPr>
      </p:pic>
      <p:sp>
        <p:nvSpPr>
          <p:cNvPr id="331" name="Google Shape;331;p15"/>
          <p:cNvSpPr txBox="1">
            <a:spLocks noGrp="1"/>
          </p:cNvSpPr>
          <p:nvPr>
            <p:ph type="title"/>
          </p:nvPr>
        </p:nvSpPr>
        <p:spPr>
          <a:xfrm>
            <a:off x="640080" y="853673"/>
            <a:ext cx="4023360" cy="50047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HeadLineA" pitchFamily="2" charset="-127"/>
                <a:ea typeface="HeadLineA" pitchFamily="2" charset="-127"/>
                <a:cs typeface="Arial"/>
                <a:sym typeface="Arial"/>
              </a:rPr>
              <a:t>LOGICAL DESIGN</a:t>
            </a:r>
            <a:endParaRPr sz="5400" b="1" dirty="0">
              <a:solidFill>
                <a:srgbClr val="FFFFFF"/>
              </a:solidFill>
              <a:latin typeface="HeadLineA" pitchFamily="2" charset="-127"/>
              <a:ea typeface="HeadLineA" pitchFamily="2" charset="-127"/>
            </a:endParaRPr>
          </a:p>
        </p:txBody>
      </p:sp>
      <p:sp>
        <p:nvSpPr>
          <p:cNvPr id="332" name="Google Shape;332;p15"/>
          <p:cNvSpPr txBox="1"/>
          <p:nvPr/>
        </p:nvSpPr>
        <p:spPr>
          <a:xfrm>
            <a:off x="5599075" y="240025"/>
            <a:ext cx="5715000" cy="5977200"/>
          </a:xfrm>
          <a:prstGeom prst="rect">
            <a:avLst/>
          </a:prstGeom>
          <a:noFill/>
          <a:ln w="9525" cap="flat" cmpd="sng">
            <a:solidFill>
              <a:srgbClr val="000000"/>
            </a:solidFill>
            <a:prstDash val="dash"/>
            <a:round/>
            <a:headEnd type="none" w="sm" len="sm"/>
            <a:tailEnd type="none" w="sm" len="sm"/>
          </a:ln>
        </p:spPr>
        <p:txBody>
          <a:bodyPr spcFirstLastPara="1" wrap="square" lIns="91425" tIns="45700" rIns="91425" bIns="45700" anchor="ctr" anchorCtr="0">
            <a:normAutofit/>
          </a:bodyPr>
          <a:lstStyle/>
          <a:p>
            <a:pPr marL="342900" marR="0" lvl="0" indent="-88900" algn="l" rtl="0">
              <a:lnSpc>
                <a:spcPct val="90000"/>
              </a:lnSpc>
              <a:spcBef>
                <a:spcPts val="0"/>
              </a:spcBef>
              <a:spcAft>
                <a:spcPts val="0"/>
              </a:spcAft>
              <a:buClr>
                <a:schemeClr val="lt1"/>
              </a:buClr>
              <a:buSzPct val="100000"/>
              <a:buFont typeface="Arial"/>
              <a:buNone/>
            </a:pP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Meter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MeterID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HouseNbr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Reading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MeterID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a:solidFill>
                  <a:srgbClr val="FFFFFF"/>
                </a:solidFill>
                <a:latin typeface="Dreaming Outloud Pro" panose="03050502040302030504" pitchFamily="66" charset="77"/>
                <a:ea typeface="Calibri"/>
                <a:cs typeface="Dreaming Outloud Pro" panose="03050502040302030504" pitchFamily="66" charset="77"/>
                <a:sym typeface="Calibri"/>
              </a:rPr>
              <a:t>Reading</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DateStamp</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TimeStamp</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View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HouseNbr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MeterID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DailyUsage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DailyAverage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MonthlyUsage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MonthlyAverage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Error Report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ErrorReportID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IssueType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ChangesMade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AUserID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MeterID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Error Reading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ErrorReportID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BeforeValue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BeforeDate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BeforeTime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AfterValue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AfterDate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AfterTime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88900" algn="l" rtl="0">
              <a:lnSpc>
                <a:spcPct val="90000"/>
              </a:lnSpc>
              <a:spcBef>
                <a:spcPts val="600"/>
              </a:spcBef>
              <a:spcAft>
                <a:spcPts val="0"/>
              </a:spcAft>
              <a:buClr>
                <a:schemeClr val="lt1"/>
              </a:buClr>
              <a:buSzPct val="100000"/>
              <a:buFont typeface="Arial"/>
              <a:buNone/>
            </a:pP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p:txBody>
      </p:sp>
      <p:sp>
        <p:nvSpPr>
          <p:cNvPr id="333" name="Google Shape;333;p15"/>
          <p:cNvSpPr/>
          <p:nvPr/>
        </p:nvSpPr>
        <p:spPr>
          <a:xfrm>
            <a:off x="5599071" y="367501"/>
            <a:ext cx="6229604" cy="5722227"/>
          </a:xfrm>
          <a:custGeom>
            <a:avLst/>
            <a:gdLst/>
            <a:ahLst/>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cap="flat"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5"/>
          <p:cNvSpPr/>
          <p:nvPr/>
        </p:nvSpPr>
        <p:spPr>
          <a:xfrm>
            <a:off x="1882824" y="1189122"/>
            <a:ext cx="2780616" cy="3957242"/>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35" name="Google Shape;335;p15"/>
          <p:cNvCxnSpPr/>
          <p:nvPr/>
        </p:nvCxnSpPr>
        <p:spPr>
          <a:xfrm>
            <a:off x="6069325" y="1885950"/>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6" name="Google Shape;336;p15"/>
          <p:cNvCxnSpPr/>
          <p:nvPr/>
        </p:nvCxnSpPr>
        <p:spPr>
          <a:xfrm>
            <a:off x="9454475" y="2929581"/>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7" name="Google Shape;337;p15"/>
          <p:cNvCxnSpPr/>
          <p:nvPr/>
        </p:nvCxnSpPr>
        <p:spPr>
          <a:xfrm>
            <a:off x="8244800" y="3254363"/>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8" name="Google Shape;338;p15"/>
          <p:cNvCxnSpPr/>
          <p:nvPr/>
        </p:nvCxnSpPr>
        <p:spPr>
          <a:xfrm>
            <a:off x="6766525" y="3530330"/>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9" name="Google Shape;339;p15"/>
          <p:cNvCxnSpPr/>
          <p:nvPr/>
        </p:nvCxnSpPr>
        <p:spPr>
          <a:xfrm>
            <a:off x="7862205" y="4226207"/>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40" name="Google Shape;340;p15"/>
          <p:cNvCxnSpPr/>
          <p:nvPr/>
        </p:nvCxnSpPr>
        <p:spPr>
          <a:xfrm>
            <a:off x="8942000" y="4226207"/>
            <a:ext cx="697200" cy="0"/>
          </a:xfrm>
          <a:prstGeom prst="straightConnector1">
            <a:avLst/>
          </a:prstGeom>
          <a:noFill/>
          <a:ln w="19050"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3128705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2"/>
        <p:cNvGrpSpPr/>
        <p:nvPr/>
      </p:nvGrpSpPr>
      <p:grpSpPr>
        <a:xfrm>
          <a:off x="0" y="0"/>
          <a:ext cx="0" cy="0"/>
          <a:chOff x="0" y="0"/>
          <a:chExt cx="0" cy="0"/>
        </a:xfrm>
      </p:grpSpPr>
      <p:sp>
        <p:nvSpPr>
          <p:cNvPr id="353" name="Google Shape;353;p16"/>
          <p:cNvSpPr/>
          <p:nvPr/>
        </p:nvSpPr>
        <p:spPr>
          <a:xfrm>
            <a:off x="770234" y="0"/>
            <a:ext cx="6488456" cy="3036711"/>
          </a:xfrm>
          <a:custGeom>
            <a:avLst/>
            <a:gdLst/>
            <a:ahLst/>
            <a:cxnLst/>
            <a:rect l="l" t="t" r="r" b="b"/>
            <a:pathLst>
              <a:path w="6488456" h="3036711" extrusionOk="0">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dk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 name="Google Shape;354;p16"/>
          <p:cNvSpPr/>
          <p:nvPr/>
        </p:nvSpPr>
        <p:spPr>
          <a:xfrm>
            <a:off x="0" y="2900758"/>
            <a:ext cx="5198011" cy="3957242"/>
          </a:xfrm>
          <a:custGeom>
            <a:avLst/>
            <a:gdLst/>
            <a:ahLst/>
            <a:cxnLst/>
            <a:rect l="l" t="t" r="r" b="b"/>
            <a:pathLst>
              <a:path w="5198011" h="3957242" extrusionOk="0">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dk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6"/>
          <p:cNvSpPr/>
          <p:nvPr/>
        </p:nvSpPr>
        <p:spPr>
          <a:xfrm>
            <a:off x="5763375" y="500244"/>
            <a:ext cx="6428625" cy="6357756"/>
          </a:xfrm>
          <a:custGeom>
            <a:avLst/>
            <a:gdLst/>
            <a:ahLst/>
            <a:cxnLst/>
            <a:rect l="l" t="t" r="r" b="b"/>
            <a:pathLst>
              <a:path w="6428625" h="6357756" extrusionOk="0">
                <a:moveTo>
                  <a:pt x="4279392" y="0"/>
                </a:moveTo>
                <a:cubicBezTo>
                  <a:pt x="5017968" y="0"/>
                  <a:pt x="5712843" y="187105"/>
                  <a:pt x="6319204" y="516500"/>
                </a:cubicBezTo>
                <a:lnTo>
                  <a:pt x="6428625" y="579415"/>
                </a:lnTo>
                <a:lnTo>
                  <a:pt x="6428625" y="6357756"/>
                </a:lnTo>
                <a:lnTo>
                  <a:pt x="539921" y="6357756"/>
                </a:lnTo>
                <a:lnTo>
                  <a:pt x="516500" y="6319205"/>
                </a:lnTo>
                <a:cubicBezTo>
                  <a:pt x="187105" y="5712844"/>
                  <a:pt x="0" y="5017968"/>
                  <a:pt x="0" y="4279392"/>
                </a:cubicBezTo>
                <a:cubicBezTo>
                  <a:pt x="0" y="1915949"/>
                  <a:pt x="1915949" y="0"/>
                  <a:pt x="4279392" y="0"/>
                </a:cubicBezTo>
                <a:close/>
              </a:path>
            </a:pathLst>
          </a:custGeom>
          <a:solidFill>
            <a:schemeClr val="dk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16"/>
          <p:cNvSpPr/>
          <p:nvPr/>
        </p:nvSpPr>
        <p:spPr>
          <a:xfrm>
            <a:off x="5927967" y="664836"/>
            <a:ext cx="6264033" cy="6193164"/>
          </a:xfrm>
          <a:custGeom>
            <a:avLst/>
            <a:gdLst/>
            <a:ahLst/>
            <a:cxnLst/>
            <a:rect l="l" t="t" r="r" b="b"/>
            <a:pathLst>
              <a:path w="6264033" h="6193164" extrusionOk="0">
                <a:moveTo>
                  <a:pt x="4114800" y="0"/>
                </a:moveTo>
                <a:cubicBezTo>
                  <a:pt x="4895986" y="0"/>
                  <a:pt x="5626328" y="217689"/>
                  <a:pt x="6248473" y="595714"/>
                </a:cubicBezTo>
                <a:lnTo>
                  <a:pt x="6264033" y="605689"/>
                </a:lnTo>
                <a:lnTo>
                  <a:pt x="6264033" y="6193164"/>
                </a:lnTo>
                <a:lnTo>
                  <a:pt x="567718" y="6193164"/>
                </a:lnTo>
                <a:lnTo>
                  <a:pt x="496635" y="6076158"/>
                </a:lnTo>
                <a:cubicBezTo>
                  <a:pt x="179909" y="5493119"/>
                  <a:pt x="0" y="4824969"/>
                  <a:pt x="0" y="4114800"/>
                </a:cubicBezTo>
                <a:cubicBezTo>
                  <a:pt x="0" y="1842259"/>
                  <a:pt x="1842259" y="0"/>
                  <a:pt x="4114800" y="0"/>
                </a:cubicBezTo>
                <a:close/>
              </a:path>
            </a:pathLst>
          </a:custGeom>
          <a:solidFill>
            <a:srgbClr val="4D39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16"/>
          <p:cNvSpPr txBox="1">
            <a:spLocks noGrp="1"/>
          </p:cNvSpPr>
          <p:nvPr>
            <p:ph type="title"/>
          </p:nvPr>
        </p:nvSpPr>
        <p:spPr>
          <a:xfrm>
            <a:off x="6789743" y="2442411"/>
            <a:ext cx="4996200" cy="2024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Calibri"/>
              <a:buNone/>
            </a:pPr>
            <a:r>
              <a:rPr lang="en-US" sz="6000">
                <a:solidFill>
                  <a:srgbClr val="FFFFFF"/>
                </a:solidFill>
                <a:latin typeface="Calibri"/>
                <a:ea typeface="Calibri"/>
                <a:cs typeface="Calibri"/>
                <a:sym typeface="Calibri"/>
              </a:rPr>
              <a:t> </a:t>
            </a:r>
            <a:endParaRPr/>
          </a:p>
        </p:txBody>
      </p:sp>
      <p:pic>
        <p:nvPicPr>
          <p:cNvPr id="358" name="Google Shape;358;p16" descr="Aesthetic liquid watercolor and ink"/>
          <p:cNvPicPr preferRelativeResize="0"/>
          <p:nvPr/>
        </p:nvPicPr>
        <p:blipFill rotWithShape="1">
          <a:blip r:embed="rId3">
            <a:alphaModFix/>
          </a:blip>
          <a:srcRect r="17607"/>
          <a:stretch/>
        </p:blipFill>
        <p:spPr>
          <a:xfrm>
            <a:off x="3" y="3124786"/>
            <a:ext cx="5001415" cy="3733214"/>
          </a:xfrm>
          <a:custGeom>
            <a:avLst/>
            <a:gdLst/>
            <a:ahLst/>
            <a:cxnLst/>
            <a:rect l="l" t="t" r="r" b="b"/>
            <a:pathLst>
              <a:path w="5001415" h="3733214" extrusionOk="0">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a:noFill/>
          <a:ln>
            <a:noFill/>
          </a:ln>
        </p:spPr>
      </p:pic>
      <p:sp>
        <p:nvSpPr>
          <p:cNvPr id="359" name="Google Shape;359;p16"/>
          <p:cNvSpPr/>
          <p:nvPr/>
        </p:nvSpPr>
        <p:spPr>
          <a:xfrm>
            <a:off x="5584909" y="1450379"/>
            <a:ext cx="2780700" cy="39573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6"/>
          <p:cNvSpPr txBox="1"/>
          <p:nvPr/>
        </p:nvSpPr>
        <p:spPr>
          <a:xfrm>
            <a:off x="6789743" y="199696"/>
            <a:ext cx="4023300" cy="5004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HeadLineA" pitchFamily="2" charset="-127"/>
                <a:ea typeface="HeadLineA" pitchFamily="2" charset="-127"/>
                <a:sym typeface="Arial"/>
              </a:rPr>
              <a:t>LOGICAL DESIGN</a:t>
            </a:r>
            <a:endParaRPr sz="5400" b="1" dirty="0">
              <a:solidFill>
                <a:srgbClr val="FFFFFF"/>
              </a:solidFill>
              <a:latin typeface="HeadLineA" pitchFamily="2" charset="-127"/>
              <a:ea typeface="HeadLineA" pitchFamily="2" charset="-127"/>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365"/>
        <p:cNvGrpSpPr/>
        <p:nvPr/>
      </p:nvGrpSpPr>
      <p:grpSpPr>
        <a:xfrm>
          <a:off x="0" y="0"/>
          <a:ext cx="0" cy="0"/>
          <a:chOff x="0" y="0"/>
          <a:chExt cx="0" cy="0"/>
        </a:xfrm>
      </p:grpSpPr>
      <p:sp>
        <p:nvSpPr>
          <p:cNvPr id="366" name="Google Shape;366;p17"/>
          <p:cNvSpPr txBox="1">
            <a:spLocks noGrp="1"/>
          </p:cNvSpPr>
          <p:nvPr>
            <p:ph type="title"/>
          </p:nvPr>
        </p:nvSpPr>
        <p:spPr>
          <a:xfrm>
            <a:off x="6230271" y="3794336"/>
            <a:ext cx="5242200" cy="1922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800"/>
              <a:buFont typeface="Calibri"/>
              <a:buNone/>
            </a:pPr>
            <a:r>
              <a:rPr lang="en-US" sz="4800">
                <a:solidFill>
                  <a:schemeClr val="lt1"/>
                </a:solidFill>
                <a:latin typeface="Calibri"/>
                <a:ea typeface="Calibri"/>
                <a:cs typeface="Calibri"/>
                <a:sym typeface="Calibri"/>
              </a:rPr>
              <a:t> </a:t>
            </a:r>
            <a:endParaRPr/>
          </a:p>
        </p:txBody>
      </p:sp>
      <p:sp>
        <p:nvSpPr>
          <p:cNvPr id="367" name="Google Shape;367;p17"/>
          <p:cNvSpPr/>
          <p:nvPr/>
        </p:nvSpPr>
        <p:spPr>
          <a:xfrm>
            <a:off x="1" y="483466"/>
            <a:ext cx="5549037" cy="6374535"/>
          </a:xfrm>
          <a:custGeom>
            <a:avLst/>
            <a:gdLst/>
            <a:ahLst/>
            <a:cxnLst/>
            <a:rect l="l" t="t" r="r" b="b"/>
            <a:pathLst>
              <a:path w="5549037" h="6374535" extrusionOk="0">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68" name="Google Shape;368;p17" descr="Aesthetic liquid watercolor and ink"/>
          <p:cNvPicPr preferRelativeResize="0"/>
          <p:nvPr/>
        </p:nvPicPr>
        <p:blipFill rotWithShape="1">
          <a:blip r:embed="rId3">
            <a:alphaModFix/>
          </a:blip>
          <a:srcRect l="10121" r="36554"/>
          <a:stretch/>
        </p:blipFill>
        <p:spPr>
          <a:xfrm>
            <a:off x="1" y="647373"/>
            <a:ext cx="5385130" cy="6210629"/>
          </a:xfrm>
          <a:custGeom>
            <a:avLst/>
            <a:gdLst/>
            <a:ahLst/>
            <a:cxnLst/>
            <a:rect l="l" t="t" r="r" b="b"/>
            <a:pathLst>
              <a:path w="5385130" h="6210629" extrusionOk="0">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a:noFill/>
          <a:ln>
            <a:noFill/>
          </a:ln>
        </p:spPr>
      </p:pic>
      <p:sp>
        <p:nvSpPr>
          <p:cNvPr id="369" name="Google Shape;369;p17"/>
          <p:cNvSpPr/>
          <p:nvPr/>
        </p:nvSpPr>
        <p:spPr>
          <a:xfrm>
            <a:off x="5233763" y="1"/>
            <a:ext cx="4480560" cy="2513993"/>
          </a:xfrm>
          <a:custGeom>
            <a:avLst/>
            <a:gdLst/>
            <a:ahLst/>
            <a:cxnLst/>
            <a:rect l="l" t="t" r="r" b="b"/>
            <a:pathLst>
              <a:path w="4480560" h="2513993" extrusionOk="0">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70" name="Google Shape;370;p17"/>
          <p:cNvPicPr preferRelativeResize="0"/>
          <p:nvPr/>
        </p:nvPicPr>
        <p:blipFill rotWithShape="1">
          <a:blip r:embed="rId4">
            <a:alphaModFix/>
          </a:blip>
          <a:srcRect l="7500" r="25354"/>
          <a:stretch/>
        </p:blipFill>
        <p:spPr>
          <a:xfrm>
            <a:off x="5398355" y="1"/>
            <a:ext cx="4151376" cy="2349401"/>
          </a:xfrm>
          <a:custGeom>
            <a:avLst/>
            <a:gdLst/>
            <a:ahLst/>
            <a:cxnLst/>
            <a:rect l="l" t="t" r="r" b="b"/>
            <a:pathLst>
              <a:path w="4151376" h="2349401" extrusionOk="0">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noFill/>
          <a:ln>
            <a:noFill/>
          </a:ln>
        </p:spPr>
      </p:pic>
      <p:sp>
        <p:nvSpPr>
          <p:cNvPr id="371" name="Google Shape;371;p17"/>
          <p:cNvSpPr txBox="1"/>
          <p:nvPr/>
        </p:nvSpPr>
        <p:spPr>
          <a:xfrm>
            <a:off x="428011" y="122268"/>
            <a:ext cx="4210800" cy="1629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5400"/>
              <a:buFont typeface="Arial"/>
              <a:buNone/>
            </a:pPr>
            <a:r>
              <a:rPr lang="en-US" sz="5400">
                <a:solidFill>
                  <a:srgbClr val="FFFFFF"/>
                </a:solidFill>
                <a:latin typeface="Arial"/>
                <a:ea typeface="Arial"/>
                <a:cs typeface="Arial"/>
                <a:sym typeface="Arial"/>
              </a:rPr>
              <a:t>LOGICAL DESIGN</a:t>
            </a:r>
            <a:endParaRPr sz="5400" b="1">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7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8"/>
          <p:cNvSpPr txBox="1">
            <a:spLocks noGrp="1"/>
          </p:cNvSpPr>
          <p:nvPr>
            <p:ph type="title"/>
          </p:nvPr>
        </p:nvSpPr>
        <p:spPr>
          <a:xfrm>
            <a:off x="6230271" y="3794336"/>
            <a:ext cx="5242259" cy="19222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Font typeface="Calibri"/>
              <a:buNone/>
            </a:pPr>
            <a:r>
              <a:rPr lang="en-US" sz="4800">
                <a:solidFill>
                  <a:schemeClr val="dk1"/>
                </a:solidFill>
                <a:latin typeface="Calibri"/>
                <a:ea typeface="Calibri"/>
                <a:cs typeface="Calibri"/>
                <a:sym typeface="Calibri"/>
              </a:rPr>
              <a:t> </a:t>
            </a:r>
            <a:endParaRPr/>
          </a:p>
        </p:txBody>
      </p:sp>
      <p:pic>
        <p:nvPicPr>
          <p:cNvPr id="378" name="Google Shape;378;p18" descr="Aesthetic liquid watercolor and ink"/>
          <p:cNvPicPr preferRelativeResize="0"/>
          <p:nvPr/>
        </p:nvPicPr>
        <p:blipFill rotWithShape="1">
          <a:blip r:embed="rId3">
            <a:alphaModFix/>
          </a:blip>
          <a:srcRect l="4053" t="31605" r="36550" b="-2"/>
          <a:stretch/>
        </p:blipFill>
        <p:spPr>
          <a:xfrm>
            <a:off x="-5391" y="-19191"/>
            <a:ext cx="9707330" cy="6874570"/>
          </a:xfrm>
          <a:prstGeom prst="rect">
            <a:avLst/>
          </a:prstGeom>
          <a:noFill/>
          <a:ln>
            <a:noFill/>
          </a:ln>
        </p:spPr>
      </p:pic>
      <p:sp>
        <p:nvSpPr>
          <p:cNvPr id="379" name="Google Shape;379;p18"/>
          <p:cNvSpPr txBox="1"/>
          <p:nvPr/>
        </p:nvSpPr>
        <p:spPr>
          <a:xfrm>
            <a:off x="294310" y="226463"/>
            <a:ext cx="4210800" cy="1629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HeadLineA" pitchFamily="2" charset="-127"/>
                <a:ea typeface="HeadLineA" pitchFamily="2" charset="-127"/>
                <a:sym typeface="Arial"/>
              </a:rPr>
              <a:t>LOGICAL DESIGN</a:t>
            </a:r>
            <a:endParaRPr sz="5400" b="1" dirty="0">
              <a:solidFill>
                <a:srgbClr val="FFFFFF"/>
              </a:solidFill>
              <a:latin typeface="HeadLineA" pitchFamily="2" charset="-127"/>
              <a:ea typeface="HeadLineA" pitchFamily="2" charset="-127"/>
              <a:cs typeface="Calibri"/>
              <a:sym typeface="Calibri"/>
            </a:endParaRPr>
          </a:p>
        </p:txBody>
      </p:sp>
      <p:sp>
        <p:nvSpPr>
          <p:cNvPr id="380" name="Google Shape;380;p18"/>
          <p:cNvSpPr/>
          <p:nvPr/>
        </p:nvSpPr>
        <p:spPr>
          <a:xfrm>
            <a:off x="294310" y="288050"/>
            <a:ext cx="2555700" cy="21336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1" name="Google Shape;381;p18"/>
          <p:cNvPicPr preferRelativeResize="0"/>
          <p:nvPr/>
        </p:nvPicPr>
        <p:blipFill rotWithShape="1">
          <a:blip r:embed="rId4">
            <a:alphaModFix/>
          </a:blip>
          <a:srcRect/>
          <a:stretch/>
        </p:blipFill>
        <p:spPr>
          <a:xfrm>
            <a:off x="100250" y="2015475"/>
            <a:ext cx="11991500" cy="45544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7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
        <p:cNvGrpSpPr/>
        <p:nvPr/>
      </p:nvGrpSpPr>
      <p:grpSpPr>
        <a:xfrm>
          <a:off x="0" y="0"/>
          <a:ext cx="0" cy="0"/>
          <a:chOff x="0" y="0"/>
          <a:chExt cx="0" cy="0"/>
        </a:xfrm>
      </p:grpSpPr>
      <p:pic>
        <p:nvPicPr>
          <p:cNvPr id="126" name="Google Shape;126;p2" descr="Aesthetic liquid watercolor and ink"/>
          <p:cNvPicPr preferRelativeResize="0"/>
          <p:nvPr/>
        </p:nvPicPr>
        <p:blipFill rotWithShape="1">
          <a:blip r:embed="rId3">
            <a:alphaModFix amt="60000"/>
          </a:blip>
          <a:srcRect t="1867" b="6669"/>
          <a:stretch/>
        </p:blipFill>
        <p:spPr>
          <a:xfrm>
            <a:off x="20" y="10"/>
            <a:ext cx="12191980" cy="6857990"/>
          </a:xfrm>
          <a:prstGeom prst="rect">
            <a:avLst/>
          </a:prstGeom>
          <a:noFill/>
          <a:ln>
            <a:noFill/>
          </a:ln>
        </p:spPr>
      </p:pic>
      <p:sp>
        <p:nvSpPr>
          <p:cNvPr id="127" name="Google Shape;127;p2"/>
          <p:cNvSpPr txBox="1">
            <a:spLocks noGrp="1"/>
          </p:cNvSpPr>
          <p:nvPr>
            <p:ph type="ctrTitle"/>
          </p:nvPr>
        </p:nvSpPr>
        <p:spPr>
          <a:xfrm>
            <a:off x="0" y="380049"/>
            <a:ext cx="3686175" cy="11201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Arial"/>
              <a:buNone/>
            </a:pPr>
            <a:r>
              <a:rPr lang="en-US" b="1" i="0" u="none" strike="noStrike" dirty="0">
                <a:solidFill>
                  <a:srgbClr val="FFFFFF"/>
                </a:solidFill>
                <a:latin typeface="STHupo" panose="02010800040101010101" pitchFamily="2" charset="-122"/>
                <a:ea typeface="STHupo" panose="02010800040101010101" pitchFamily="2" charset="-122"/>
                <a:cs typeface="Arial"/>
                <a:sym typeface="Arial"/>
              </a:rPr>
              <a:t>VJAMS</a:t>
            </a:r>
            <a:endParaRPr sz="102800" b="1" dirty="0">
              <a:solidFill>
                <a:srgbClr val="FFFFFF"/>
              </a:solidFill>
              <a:latin typeface="STHupo" panose="02010800040101010101" pitchFamily="2" charset="-122"/>
              <a:ea typeface="STHupo" panose="02010800040101010101" pitchFamily="2" charset="-122"/>
              <a:cs typeface="Arial"/>
              <a:sym typeface="Arial"/>
            </a:endParaRPr>
          </a:p>
        </p:txBody>
      </p:sp>
      <p:sp>
        <p:nvSpPr>
          <p:cNvPr id="128" name="Google Shape;128;p2"/>
          <p:cNvSpPr txBox="1"/>
          <p:nvPr/>
        </p:nvSpPr>
        <p:spPr>
          <a:xfrm>
            <a:off x="657245" y="2268361"/>
            <a:ext cx="11534755" cy="646290"/>
          </a:xfrm>
          <a:prstGeom prst="rect">
            <a:avLst/>
          </a:prstGeom>
          <a:solidFill>
            <a:schemeClr val="bg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0" i="0" u="none" strike="noStrike" cap="none" dirty="0">
                <a:solidFill>
                  <a:schemeClr val="tx1"/>
                </a:solidFill>
                <a:latin typeface="Calibri"/>
                <a:ea typeface="Calibri"/>
                <a:cs typeface="Calibri"/>
                <a:sym typeface="Calibri"/>
              </a:rPr>
              <a:t>VJAMS is an IoT metering company </a:t>
            </a:r>
          </a:p>
          <a:p>
            <a:pPr marL="0" marR="0" lvl="0" indent="0" algn="r" rtl="0">
              <a:spcBef>
                <a:spcPts val="0"/>
              </a:spcBef>
              <a:spcAft>
                <a:spcPts val="0"/>
              </a:spcAft>
              <a:buNone/>
            </a:pPr>
            <a:r>
              <a:rPr lang="en-US" sz="1800" b="0" i="0" u="none" strike="noStrike" cap="none" dirty="0">
                <a:solidFill>
                  <a:schemeClr val="tx1"/>
                </a:solidFill>
                <a:latin typeface="Calibri"/>
                <a:ea typeface="Calibri"/>
                <a:cs typeface="Calibri"/>
                <a:sym typeface="Calibri"/>
              </a:rPr>
              <a:t>which provides meters for energy, water, gas, etc. to house owners.</a:t>
            </a:r>
            <a:endParaRPr dirty="0">
              <a:solidFill>
                <a:schemeClr val="tx1"/>
              </a:solidFill>
            </a:endParaRPr>
          </a:p>
        </p:txBody>
      </p:sp>
      <p:sp>
        <p:nvSpPr>
          <p:cNvPr id="129" name="Google Shape;129;p2"/>
          <p:cNvSpPr txBox="1"/>
          <p:nvPr/>
        </p:nvSpPr>
        <p:spPr>
          <a:xfrm>
            <a:off x="300038" y="4329113"/>
            <a:ext cx="5429250"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0" u="none" strike="noStrike">
                <a:solidFill>
                  <a:srgbClr val="CACCCC"/>
                </a:solidFill>
                <a:latin typeface="Arial"/>
                <a:ea typeface="Arial"/>
                <a:cs typeface="Arial"/>
                <a:sym typeface="Arial"/>
              </a:rPr>
              <a:t>BAN 610: Database Management &amp; Application</a:t>
            </a:r>
            <a:br>
              <a:rPr lang="en-US" sz="1800" i="0" u="none" strike="noStrike">
                <a:solidFill>
                  <a:srgbClr val="CACCCC"/>
                </a:solidFill>
                <a:latin typeface="Arial"/>
                <a:ea typeface="Arial"/>
                <a:cs typeface="Arial"/>
                <a:sym typeface="Arial"/>
              </a:rPr>
            </a:br>
            <a:r>
              <a:rPr lang="en-US" sz="1800" i="0" u="none" strike="noStrike">
                <a:solidFill>
                  <a:srgbClr val="CACCCC"/>
                </a:solidFill>
                <a:latin typeface="Arial"/>
                <a:ea typeface="Arial"/>
                <a:cs typeface="Arial"/>
                <a:sym typeface="Arial"/>
              </a:rPr>
              <a:t>Fall, 2022 Mid-Term Group Project</a:t>
            </a:r>
            <a:r>
              <a:rPr lang="en-US" sz="1800">
                <a:solidFill>
                  <a:srgbClr val="CACCCC"/>
                </a:solidFill>
                <a:latin typeface="Arial"/>
                <a:ea typeface="Arial"/>
                <a:cs typeface="Arial"/>
                <a:sym typeface="Arial"/>
              </a:rPr>
              <a:t> </a:t>
            </a:r>
            <a:r>
              <a:rPr lang="en-US" sz="1800" i="0" u="none" strike="noStrike">
                <a:solidFill>
                  <a:srgbClr val="CACCCC"/>
                </a:solidFill>
                <a:latin typeface="Arial"/>
                <a:ea typeface="Arial"/>
                <a:cs typeface="Arial"/>
                <a:sym typeface="Arial"/>
              </a:rPr>
              <a:t> - 5</a:t>
            </a:r>
            <a:endParaRPr sz="1800" i="0" u="none" strike="noStrike">
              <a:solidFill>
                <a:srgbClr val="CACCCC"/>
              </a:solidFill>
              <a:latin typeface="Arial"/>
              <a:ea typeface="Arial"/>
              <a:cs typeface="Arial"/>
              <a:sym typeface="Arial"/>
            </a:endParaRPr>
          </a:p>
          <a:p>
            <a:pPr marL="0" marR="0" lvl="0" indent="-114300" algn="l" rtl="0">
              <a:spcBef>
                <a:spcPts val="0"/>
              </a:spcBef>
              <a:spcAft>
                <a:spcPts val="0"/>
              </a:spcAft>
              <a:buClr>
                <a:srgbClr val="CACCCC"/>
              </a:buClr>
              <a:buSzPts val="1800"/>
              <a:buFont typeface="Calibri"/>
              <a:buAutoNum type="arabicPeriod"/>
            </a:pPr>
            <a:r>
              <a:rPr lang="en-US" sz="1800" i="0" u="none" strike="noStrike">
                <a:solidFill>
                  <a:srgbClr val="CACCCC"/>
                </a:solidFill>
                <a:latin typeface="Arial"/>
                <a:ea typeface="Arial"/>
                <a:cs typeface="Arial"/>
                <a:sym typeface="Arial"/>
              </a:rPr>
              <a:t> Akhil Mohan - to6616</a:t>
            </a:r>
            <a:endParaRPr/>
          </a:p>
          <a:p>
            <a:pPr marL="0" marR="0" lvl="0" indent="-114300" algn="l" rtl="0">
              <a:spcBef>
                <a:spcPts val="0"/>
              </a:spcBef>
              <a:spcAft>
                <a:spcPts val="0"/>
              </a:spcAft>
              <a:buClr>
                <a:srgbClr val="CACCCC"/>
              </a:buClr>
              <a:buSzPts val="1800"/>
              <a:buFont typeface="Calibri"/>
              <a:buAutoNum type="arabicPeriod"/>
            </a:pPr>
            <a:r>
              <a:rPr lang="en-US" sz="1800" i="0" u="none" strike="noStrike">
                <a:solidFill>
                  <a:srgbClr val="CACCCC"/>
                </a:solidFill>
                <a:latin typeface="Arial"/>
                <a:ea typeface="Arial"/>
                <a:cs typeface="Arial"/>
                <a:sym typeface="Arial"/>
              </a:rPr>
              <a:t> Megh Dave - cc3118</a:t>
            </a:r>
            <a:endParaRPr/>
          </a:p>
          <a:p>
            <a:pPr marL="0" marR="0" lvl="0" indent="-114300" algn="l" rtl="0">
              <a:spcBef>
                <a:spcPts val="0"/>
              </a:spcBef>
              <a:spcAft>
                <a:spcPts val="0"/>
              </a:spcAft>
              <a:buClr>
                <a:srgbClr val="CACCCC"/>
              </a:buClr>
              <a:buSzPts val="1800"/>
              <a:buFont typeface="Calibri"/>
              <a:buAutoNum type="arabicPeriod"/>
            </a:pPr>
            <a:r>
              <a:rPr lang="en-US" sz="1800" i="0" u="none" strike="noStrike">
                <a:solidFill>
                  <a:srgbClr val="CACCCC"/>
                </a:solidFill>
                <a:latin typeface="Arial"/>
                <a:ea typeface="Arial"/>
                <a:cs typeface="Arial"/>
                <a:sym typeface="Arial"/>
              </a:rPr>
              <a:t> Sam Thomas - my4704</a:t>
            </a:r>
            <a:endParaRPr/>
          </a:p>
          <a:p>
            <a:pPr marL="0" marR="0" lvl="0" indent="-114300" algn="l" rtl="0">
              <a:spcBef>
                <a:spcPts val="0"/>
              </a:spcBef>
              <a:spcAft>
                <a:spcPts val="0"/>
              </a:spcAft>
              <a:buClr>
                <a:srgbClr val="CACCCC"/>
              </a:buClr>
              <a:buSzPts val="1800"/>
              <a:buFont typeface="Calibri"/>
              <a:buAutoNum type="arabicPeriod"/>
            </a:pPr>
            <a:r>
              <a:rPr lang="en-US" sz="1800" i="0" u="none" strike="noStrike">
                <a:solidFill>
                  <a:srgbClr val="CACCCC"/>
                </a:solidFill>
                <a:latin typeface="Arial"/>
                <a:ea typeface="Arial"/>
                <a:cs typeface="Arial"/>
                <a:sym typeface="Arial"/>
              </a:rPr>
              <a:t> Varshini Kuppuraj - wd1464</a:t>
            </a:r>
            <a:endParaRPr/>
          </a:p>
          <a:p>
            <a:pPr marL="0" marR="0" lvl="0" indent="-114300" algn="l" rtl="0">
              <a:spcBef>
                <a:spcPts val="0"/>
              </a:spcBef>
              <a:spcAft>
                <a:spcPts val="0"/>
              </a:spcAft>
              <a:buClr>
                <a:srgbClr val="CACCCC"/>
              </a:buClr>
              <a:buSzPts val="1800"/>
              <a:buFont typeface="Calibri"/>
              <a:buAutoNum type="arabicPeriod"/>
            </a:pPr>
            <a:r>
              <a:rPr lang="en-US" sz="1800" i="0" u="none" strike="noStrike">
                <a:solidFill>
                  <a:srgbClr val="CACCCC"/>
                </a:solidFill>
                <a:latin typeface="Arial"/>
                <a:ea typeface="Arial"/>
                <a:cs typeface="Arial"/>
                <a:sym typeface="Arial"/>
              </a:rPr>
              <a:t> Julian Antoine Honrado - hv1231</a:t>
            </a:r>
            <a:endParaRPr/>
          </a:p>
        </p:txBody>
      </p:sp>
      <p:pic>
        <p:nvPicPr>
          <p:cNvPr id="130" name="Google Shape;130;p2" descr="Head with gears outline"/>
          <p:cNvPicPr preferRelativeResize="0"/>
          <p:nvPr/>
        </p:nvPicPr>
        <p:blipFill rotWithShape="1">
          <a:blip r:embed="rId4">
            <a:alphaModFix/>
          </a:blip>
          <a:srcRect/>
          <a:stretch/>
        </p:blipFill>
        <p:spPr>
          <a:xfrm>
            <a:off x="870439" y="748020"/>
            <a:ext cx="254303" cy="254303"/>
          </a:xfrm>
          <a:prstGeom prst="rect">
            <a:avLst/>
          </a:prstGeom>
          <a:noFill/>
          <a:ln>
            <a:noFill/>
          </a:ln>
        </p:spPr>
      </p:pic>
      <p:pic>
        <p:nvPicPr>
          <p:cNvPr id="131" name="Google Shape;131;p2" descr="Smart Phone outline"/>
          <p:cNvPicPr preferRelativeResize="0"/>
          <p:nvPr/>
        </p:nvPicPr>
        <p:blipFill rotWithShape="1">
          <a:blip r:embed="rId5">
            <a:alphaModFix/>
          </a:blip>
          <a:srcRect/>
          <a:stretch/>
        </p:blipFill>
        <p:spPr>
          <a:xfrm>
            <a:off x="870439" y="748020"/>
            <a:ext cx="328043" cy="32804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6"/>
        <p:cNvGrpSpPr/>
        <p:nvPr/>
      </p:nvGrpSpPr>
      <p:grpSpPr>
        <a:xfrm>
          <a:off x="0" y="0"/>
          <a:ext cx="0" cy="0"/>
          <a:chOff x="0" y="0"/>
          <a:chExt cx="0" cy="0"/>
        </a:xfrm>
      </p:grpSpPr>
      <p:sp>
        <p:nvSpPr>
          <p:cNvPr id="387" name="Google Shape;387;p1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388" name="Google Shape;388;p19" descr="Aesthetic liquid watercolor and ink"/>
          <p:cNvPicPr preferRelativeResize="0"/>
          <p:nvPr/>
        </p:nvPicPr>
        <p:blipFill rotWithShape="1">
          <a:blip r:embed="rId3">
            <a:alphaModFix amt="50000"/>
          </a:blip>
          <a:srcRect t="2575" r="-1" b="5938"/>
          <a:stretch/>
        </p:blipFill>
        <p:spPr>
          <a:xfrm>
            <a:off x="0" y="-17587"/>
            <a:ext cx="12188950" cy="6858001"/>
          </a:xfrm>
          <a:prstGeom prst="rect">
            <a:avLst/>
          </a:prstGeom>
          <a:noFill/>
          <a:ln>
            <a:noFill/>
          </a:ln>
        </p:spPr>
      </p:pic>
      <p:sp>
        <p:nvSpPr>
          <p:cNvPr id="389" name="Google Shape;389;p19"/>
          <p:cNvSpPr txBox="1">
            <a:spLocks noGrp="1"/>
          </p:cNvSpPr>
          <p:nvPr>
            <p:ph type="ctrTitle"/>
          </p:nvPr>
        </p:nvSpPr>
        <p:spPr>
          <a:xfrm>
            <a:off x="1524000" y="1122363"/>
            <a:ext cx="9144000" cy="30632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ea typeface="Arial"/>
                <a:cs typeface="Dreaming Outloud Pro" panose="03050502040302030504" pitchFamily="66" charset="77"/>
                <a:sym typeface="Arial"/>
              </a:rPr>
              <a:t>Implementation </a:t>
            </a:r>
            <a:endParaRPr sz="6600">
              <a:solidFill>
                <a:srgbClr val="FFFFFF"/>
              </a:solidFill>
              <a:latin typeface="Dreaming Outloud Pro" panose="03050502040302030504" pitchFamily="66" charset="77"/>
              <a:ea typeface="Arial"/>
              <a:cs typeface="Dreaming Outloud Pro" panose="03050502040302030504" pitchFamily="66" charset="77"/>
              <a:sym typeface="Arial"/>
            </a:endParaRPr>
          </a:p>
        </p:txBody>
      </p:sp>
      <p:sp>
        <p:nvSpPr>
          <p:cNvPr id="390" name="Google Shape;390;p19"/>
          <p:cNvSpPr txBox="1">
            <a:spLocks noGrp="1"/>
          </p:cNvSpPr>
          <p:nvPr>
            <p:ph type="subTitle" idx="1"/>
          </p:nvPr>
        </p:nvSpPr>
        <p:spPr>
          <a:xfrm>
            <a:off x="1527048" y="4599432"/>
            <a:ext cx="9144000" cy="153619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FFFF"/>
              </a:buClr>
              <a:buSzPts val="2400"/>
              <a:buNone/>
            </a:pPr>
            <a:r>
              <a:rPr lang="en-US">
                <a:solidFill>
                  <a:srgbClr val="FFFFFF"/>
                </a:solidFill>
                <a:latin typeface="Dreaming Outloud Pro" panose="03050502040302030504" pitchFamily="66" charset="77"/>
                <a:ea typeface="Arial"/>
                <a:cs typeface="Dreaming Outloud Pro" panose="03050502040302030504" pitchFamily="66" charset="77"/>
                <a:sym typeface="Arial"/>
              </a:rPr>
              <a:t>In SQL</a:t>
            </a:r>
            <a:endParaRPr>
              <a:latin typeface="Dreaming Outloud Pro" panose="03050502040302030504" pitchFamily="66" charset="77"/>
              <a:cs typeface="Dreaming Outloud Pro" panose="03050502040302030504" pitchFamily="66" charset="77"/>
            </a:endParaRPr>
          </a:p>
        </p:txBody>
      </p:sp>
      <p:sp>
        <p:nvSpPr>
          <p:cNvPr id="391" name="Google Shape;391;p19"/>
          <p:cNvSpPr/>
          <p:nvPr/>
        </p:nvSpPr>
        <p:spPr>
          <a:xfrm>
            <a:off x="3974206" y="4368623"/>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392" name="Google Shape;392;p19"/>
          <p:cNvSpPr/>
          <p:nvPr/>
        </p:nvSpPr>
        <p:spPr>
          <a:xfrm flipH="1">
            <a:off x="6536577" y="4599432"/>
            <a:ext cx="87059" cy="8763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393" name="Google Shape;393;p19"/>
          <p:cNvSpPr/>
          <p:nvPr/>
        </p:nvSpPr>
        <p:spPr>
          <a:xfrm>
            <a:off x="1940240" y="1904999"/>
            <a:ext cx="7569520" cy="2280603"/>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390">
                                            <p:txEl>
                                              <p:pRg st="0" end="0"/>
                                            </p:txEl>
                                          </p:spTgt>
                                        </p:tgtEl>
                                        <p:attrNameLst>
                                          <p:attrName>style.visibility</p:attrName>
                                        </p:attrNameLst>
                                      </p:cBhvr>
                                      <p:to>
                                        <p:strVal val="visible"/>
                                      </p:to>
                                    </p:set>
                                    <p:animEffect transition="in" filter="fade">
                                      <p:cBhvr>
                                        <p:cTn id="7" dur="700"/>
                                        <p:tgtEl>
                                          <p:spTgt spid="390">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7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7"/>
        <p:cNvGrpSpPr/>
        <p:nvPr/>
      </p:nvGrpSpPr>
      <p:grpSpPr>
        <a:xfrm>
          <a:off x="0" y="0"/>
          <a:ext cx="0" cy="0"/>
          <a:chOff x="0" y="0"/>
          <a:chExt cx="0" cy="0"/>
        </a:xfrm>
      </p:grpSpPr>
      <p:sp>
        <p:nvSpPr>
          <p:cNvPr id="398" name="Google Shape;398;p20"/>
          <p:cNvSpPr/>
          <p:nvPr/>
        </p:nvSpPr>
        <p:spPr>
          <a:xfrm>
            <a:off x="4717378" y="2209800"/>
            <a:ext cx="2555560" cy="21336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20"/>
          <p:cNvSpPr/>
          <p:nvPr/>
        </p:nvSpPr>
        <p:spPr>
          <a:xfrm>
            <a:off x="1" y="15498"/>
            <a:ext cx="4097438" cy="6827004"/>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0" name="Google Shape;400;p20"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pic>
        <p:nvPicPr>
          <p:cNvPr id="401" name="Google Shape;401;p20" descr="A picture containing timeline&#10;&#10;Description automatically generated"/>
          <p:cNvPicPr preferRelativeResize="0"/>
          <p:nvPr/>
        </p:nvPicPr>
        <p:blipFill rotWithShape="1">
          <a:blip r:embed="rId4">
            <a:alphaModFix/>
          </a:blip>
          <a:srcRect/>
          <a:stretch/>
        </p:blipFill>
        <p:spPr>
          <a:xfrm>
            <a:off x="103239" y="15498"/>
            <a:ext cx="4262034" cy="6845892"/>
          </a:xfrm>
          <a:prstGeom prst="rect">
            <a:avLst/>
          </a:prstGeom>
          <a:noFill/>
          <a:ln>
            <a:noFill/>
          </a:ln>
        </p:spPr>
      </p:pic>
      <p:sp>
        <p:nvSpPr>
          <p:cNvPr id="402" name="Google Shape;402;p20"/>
          <p:cNvSpPr txBox="1"/>
          <p:nvPr/>
        </p:nvSpPr>
        <p:spPr>
          <a:xfrm>
            <a:off x="6294120" y="2727960"/>
            <a:ext cx="3931920" cy="1615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20"/>
          <p:cNvSpPr txBox="1"/>
          <p:nvPr/>
        </p:nvSpPr>
        <p:spPr>
          <a:xfrm>
            <a:off x="5247728" y="2727960"/>
            <a:ext cx="5364480" cy="252444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dirty="0">
                <a:solidFill>
                  <a:srgbClr val="FFFFFF"/>
                </a:solidFill>
                <a:latin typeface="Dreaming Outloud Pro" panose="03050502040302030504" pitchFamily="66" charset="77"/>
                <a:cs typeface="Dreaming Outloud Pro" panose="03050502040302030504" pitchFamily="66" charset="77"/>
                <a:sym typeface="Arial"/>
              </a:rPr>
              <a:t>Schema</a:t>
            </a:r>
            <a:endParaRPr dirty="0">
              <a:latin typeface="Dreaming Outloud Pro" panose="03050502040302030504" pitchFamily="66" charset="77"/>
              <a:cs typeface="Dreaming Outloud Pro" panose="03050502040302030504" pitchFamily="66" charset="77"/>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7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7"/>
        <p:cNvGrpSpPr/>
        <p:nvPr/>
      </p:nvGrpSpPr>
      <p:grpSpPr>
        <a:xfrm>
          <a:off x="0" y="0"/>
          <a:ext cx="0" cy="0"/>
          <a:chOff x="0" y="0"/>
          <a:chExt cx="0" cy="0"/>
        </a:xfrm>
      </p:grpSpPr>
      <p:sp>
        <p:nvSpPr>
          <p:cNvPr id="408" name="Google Shape;408;p21"/>
          <p:cNvSpPr/>
          <p:nvPr/>
        </p:nvSpPr>
        <p:spPr>
          <a:xfrm>
            <a:off x="456176" y="1053549"/>
            <a:ext cx="7987683" cy="432212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09" name="Google Shape;409;p21"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pic>
        <p:nvPicPr>
          <p:cNvPr id="410" name="Google Shape;410;p21" descr="A screenshot of a computer&#10;&#10;Description automatically generated"/>
          <p:cNvPicPr preferRelativeResize="0"/>
          <p:nvPr/>
        </p:nvPicPr>
        <p:blipFill rotWithShape="1">
          <a:blip r:embed="rId4">
            <a:alphaModFix/>
          </a:blip>
          <a:srcRect/>
          <a:stretch/>
        </p:blipFill>
        <p:spPr>
          <a:xfrm>
            <a:off x="473271" y="1053548"/>
            <a:ext cx="7970588" cy="4415270"/>
          </a:xfrm>
          <a:prstGeom prst="rect">
            <a:avLst/>
          </a:prstGeom>
          <a:noFill/>
          <a:ln>
            <a:noFill/>
          </a:ln>
        </p:spPr>
      </p:pic>
      <p:sp>
        <p:nvSpPr>
          <p:cNvPr id="411" name="Google Shape;411;p21"/>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12" name="Google Shape;412;p21"/>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Residents Living in the Yellow Brick Community</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7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6"/>
        <p:cNvGrpSpPr/>
        <p:nvPr/>
      </p:nvGrpSpPr>
      <p:grpSpPr>
        <a:xfrm>
          <a:off x="0" y="0"/>
          <a:ext cx="0" cy="0"/>
          <a:chOff x="0" y="0"/>
          <a:chExt cx="0" cy="0"/>
        </a:xfrm>
      </p:grpSpPr>
      <p:pic>
        <p:nvPicPr>
          <p:cNvPr id="418" name="Google Shape;418;p22"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sp>
        <p:nvSpPr>
          <p:cNvPr id="417" name="Google Shape;417;p22"/>
          <p:cNvSpPr/>
          <p:nvPr/>
        </p:nvSpPr>
        <p:spPr>
          <a:xfrm>
            <a:off x="437531" y="921414"/>
            <a:ext cx="7880041" cy="4899440"/>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19" name="Google Shape;419;p22" descr="Graphical user interface&#10;&#10;Description automatically generated"/>
          <p:cNvPicPr preferRelativeResize="0"/>
          <p:nvPr/>
        </p:nvPicPr>
        <p:blipFill rotWithShape="1">
          <a:blip r:embed="rId4">
            <a:alphaModFix/>
          </a:blip>
          <a:srcRect/>
          <a:stretch/>
        </p:blipFill>
        <p:spPr>
          <a:xfrm>
            <a:off x="436418" y="921414"/>
            <a:ext cx="7882260" cy="4899440"/>
          </a:xfrm>
          <a:prstGeom prst="rect">
            <a:avLst/>
          </a:prstGeom>
          <a:noFill/>
          <a:ln>
            <a:noFill/>
          </a:ln>
        </p:spPr>
      </p:pic>
      <p:sp>
        <p:nvSpPr>
          <p:cNvPr id="420" name="Google Shape;420;p22"/>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21" name="Google Shape;421;p22"/>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Names of Residents Living in Communities with A Monthly Usage of Less than 15,000</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5"/>
        <p:cNvGrpSpPr/>
        <p:nvPr/>
      </p:nvGrpSpPr>
      <p:grpSpPr>
        <a:xfrm>
          <a:off x="0" y="0"/>
          <a:ext cx="0" cy="0"/>
          <a:chOff x="0" y="0"/>
          <a:chExt cx="0" cy="0"/>
        </a:xfrm>
      </p:grpSpPr>
      <p:pic>
        <p:nvPicPr>
          <p:cNvPr id="427" name="Google Shape;427;p23"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sp>
        <p:nvSpPr>
          <p:cNvPr id="426" name="Google Shape;426;p23"/>
          <p:cNvSpPr/>
          <p:nvPr/>
        </p:nvSpPr>
        <p:spPr>
          <a:xfrm>
            <a:off x="544727" y="857250"/>
            <a:ext cx="7923412" cy="575130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28" name="Google Shape;428;p23" descr="A picture containing text&#10;&#10;Description automatically generated"/>
          <p:cNvPicPr preferRelativeResize="0"/>
          <p:nvPr/>
        </p:nvPicPr>
        <p:blipFill rotWithShape="1">
          <a:blip r:embed="rId4">
            <a:alphaModFix/>
          </a:blip>
          <a:srcRect/>
          <a:stretch/>
        </p:blipFill>
        <p:spPr>
          <a:xfrm>
            <a:off x="544725" y="857250"/>
            <a:ext cx="7923426" cy="5883175"/>
          </a:xfrm>
          <a:prstGeom prst="rect">
            <a:avLst/>
          </a:prstGeom>
          <a:noFill/>
          <a:ln>
            <a:noFill/>
          </a:ln>
        </p:spPr>
      </p:pic>
      <p:sp>
        <p:nvSpPr>
          <p:cNvPr id="429" name="Google Shape;429;p23"/>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30" name="Google Shape;430;p23"/>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List of Communities That Have More Than 2 Meters</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4"/>
        <p:cNvGrpSpPr/>
        <p:nvPr/>
      </p:nvGrpSpPr>
      <p:grpSpPr>
        <a:xfrm>
          <a:off x="0" y="0"/>
          <a:ext cx="0" cy="0"/>
          <a:chOff x="0" y="0"/>
          <a:chExt cx="0" cy="0"/>
        </a:xfrm>
      </p:grpSpPr>
      <p:pic>
        <p:nvPicPr>
          <p:cNvPr id="435" name="Google Shape;435;p24"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pic>
        <p:nvPicPr>
          <p:cNvPr id="436" name="Google Shape;436;p24" descr="Graphical user interface, text&#10;&#10;Description automatically generated"/>
          <p:cNvPicPr preferRelativeResize="0"/>
          <p:nvPr/>
        </p:nvPicPr>
        <p:blipFill rotWithShape="1">
          <a:blip r:embed="rId4">
            <a:alphaModFix/>
          </a:blip>
          <a:srcRect/>
          <a:stretch/>
        </p:blipFill>
        <p:spPr>
          <a:xfrm>
            <a:off x="541675" y="880100"/>
            <a:ext cx="7772399" cy="5738400"/>
          </a:xfrm>
          <a:prstGeom prst="rect">
            <a:avLst/>
          </a:prstGeom>
          <a:noFill/>
          <a:ln>
            <a:noFill/>
          </a:ln>
        </p:spPr>
      </p:pic>
      <p:sp>
        <p:nvSpPr>
          <p:cNvPr id="437" name="Google Shape;437;p24"/>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38" name="Google Shape;438;p24"/>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List of Houses Who Have Replaced Their Meters</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42"/>
        <p:cNvGrpSpPr/>
        <p:nvPr/>
      </p:nvGrpSpPr>
      <p:grpSpPr>
        <a:xfrm>
          <a:off x="0" y="0"/>
          <a:ext cx="0" cy="0"/>
          <a:chOff x="0" y="0"/>
          <a:chExt cx="0" cy="0"/>
        </a:xfrm>
      </p:grpSpPr>
      <p:pic>
        <p:nvPicPr>
          <p:cNvPr id="443" name="Google Shape;443;p25"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pic>
        <p:nvPicPr>
          <p:cNvPr id="444" name="Google Shape;444;p25" descr="A picture containing graphical user interface&#10;&#10;Description automatically generated"/>
          <p:cNvPicPr preferRelativeResize="0"/>
          <p:nvPr/>
        </p:nvPicPr>
        <p:blipFill rotWithShape="1">
          <a:blip r:embed="rId4">
            <a:alphaModFix/>
          </a:blip>
          <a:srcRect/>
          <a:stretch/>
        </p:blipFill>
        <p:spPr>
          <a:xfrm>
            <a:off x="570050" y="902974"/>
            <a:ext cx="7772401" cy="5697325"/>
          </a:xfrm>
          <a:prstGeom prst="rect">
            <a:avLst/>
          </a:prstGeom>
          <a:noFill/>
          <a:ln>
            <a:noFill/>
          </a:ln>
        </p:spPr>
      </p:pic>
      <p:sp>
        <p:nvSpPr>
          <p:cNvPr id="445" name="Google Shape;445;p25"/>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46" name="Google Shape;446;p25"/>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List of the Count of Each Issue Type per Meter ID</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0"/>
        <p:cNvGrpSpPr/>
        <p:nvPr/>
      </p:nvGrpSpPr>
      <p:grpSpPr>
        <a:xfrm>
          <a:off x="0" y="0"/>
          <a:ext cx="0" cy="0"/>
          <a:chOff x="0" y="0"/>
          <a:chExt cx="0" cy="0"/>
        </a:xfrm>
      </p:grpSpPr>
      <p:pic>
        <p:nvPicPr>
          <p:cNvPr id="451" name="Google Shape;451;p26"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pic>
        <p:nvPicPr>
          <p:cNvPr id="452" name="Google Shape;452;p26" descr="A picture containing graphical user interface&#10;&#10;Description automatically generated"/>
          <p:cNvPicPr preferRelativeResize="0"/>
          <p:nvPr/>
        </p:nvPicPr>
        <p:blipFill rotWithShape="1">
          <a:blip r:embed="rId4">
            <a:alphaModFix/>
          </a:blip>
          <a:srcRect/>
          <a:stretch/>
        </p:blipFill>
        <p:spPr>
          <a:xfrm>
            <a:off x="675375" y="902975"/>
            <a:ext cx="7908025" cy="5645301"/>
          </a:xfrm>
          <a:prstGeom prst="rect">
            <a:avLst/>
          </a:prstGeom>
          <a:noFill/>
          <a:ln>
            <a:noFill/>
          </a:ln>
        </p:spPr>
      </p:pic>
      <p:sp>
        <p:nvSpPr>
          <p:cNvPr id="453" name="Google Shape;453;p26"/>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54" name="Google Shape;454;p26"/>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Dreaming Outloud Pro" panose="03050502040302030504" pitchFamily="66" charset="77"/>
                <a:ea typeface="Calibri"/>
                <a:cs typeface="Dreaming Outloud Pro" panose="03050502040302030504" pitchFamily="66" charset="77"/>
                <a:sym typeface="Calibri"/>
              </a:rPr>
              <a:t>List of Communities w/ Their Monthly Usages in Descending Order</a:t>
            </a:r>
            <a:endParaRPr sz="2400" dirty="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8"/>
        <p:cNvGrpSpPr/>
        <p:nvPr/>
      </p:nvGrpSpPr>
      <p:grpSpPr>
        <a:xfrm>
          <a:off x="0" y="0"/>
          <a:ext cx="0" cy="0"/>
          <a:chOff x="0" y="0"/>
          <a:chExt cx="0" cy="0"/>
        </a:xfrm>
      </p:grpSpPr>
      <p:pic>
        <p:nvPicPr>
          <p:cNvPr id="459" name="Google Shape;459;p27"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3"/>
        <p:cNvGrpSpPr/>
        <p:nvPr/>
      </p:nvGrpSpPr>
      <p:grpSpPr>
        <a:xfrm>
          <a:off x="0" y="0"/>
          <a:ext cx="0" cy="0"/>
          <a:chOff x="0" y="0"/>
          <a:chExt cx="0" cy="0"/>
        </a:xfrm>
      </p:grpSpPr>
      <p:pic>
        <p:nvPicPr>
          <p:cNvPr id="464" name="Google Shape;464;p28"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sp>
        <p:nvSpPr>
          <p:cNvPr id="136" name="Google Shape;136;p3"/>
          <p:cNvSpPr txBox="1">
            <a:spLocks noGrp="1"/>
          </p:cNvSpPr>
          <p:nvPr>
            <p:ph type="body" idx="1"/>
          </p:nvPr>
        </p:nvSpPr>
        <p:spPr>
          <a:xfrm>
            <a:off x="3086078" y="139848"/>
            <a:ext cx="8365023" cy="6303156"/>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04253C"/>
              </a:buClr>
              <a:buSzPts val="2800"/>
              <a:buChar char="•"/>
            </a:pP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Smart metering helps consumers manage </a:t>
            </a:r>
            <a:r>
              <a:rPr lang="en-US" dirty="0">
                <a:solidFill>
                  <a:srgbClr val="04253C"/>
                </a:solidFill>
                <a:latin typeface="Dreaming Outloud Pro" panose="03050502040302030504" pitchFamily="66" charset="77"/>
                <a:ea typeface="Arial"/>
                <a:cs typeface="Dreaming Outloud Pro" panose="03050502040302030504" pitchFamily="66" charset="77"/>
                <a:sym typeface="Arial"/>
              </a:rPr>
              <a:t>resource </a:t>
            </a: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consumption more sustainably. </a:t>
            </a:r>
            <a:endParaRPr dirty="0">
              <a:latin typeface="Dreaming Outloud Pro" panose="03050502040302030504" pitchFamily="66" charset="77"/>
              <a:cs typeface="Dreaming Outloud Pro" panose="03050502040302030504" pitchFamily="66" charset="77"/>
            </a:endParaRPr>
          </a:p>
          <a:p>
            <a:pPr marL="228600" lvl="0" indent="-228600" algn="l" rtl="0">
              <a:lnSpc>
                <a:spcPct val="90000"/>
              </a:lnSpc>
              <a:spcBef>
                <a:spcPts val="1000"/>
              </a:spcBef>
              <a:spcAft>
                <a:spcPts val="0"/>
              </a:spcAft>
              <a:buClr>
                <a:srgbClr val="04253C"/>
              </a:buClr>
              <a:buSzPts val="2800"/>
              <a:buChar char="•"/>
            </a:pP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Providers can detect and remediate gas, energy</a:t>
            </a:r>
            <a:r>
              <a:rPr lang="en-US" dirty="0">
                <a:solidFill>
                  <a:srgbClr val="04253C"/>
                </a:solidFill>
                <a:latin typeface="Dreaming Outloud Pro" panose="03050502040302030504" pitchFamily="66" charset="77"/>
                <a:ea typeface="Arial"/>
                <a:cs typeface="Dreaming Outloud Pro" panose="03050502040302030504" pitchFamily="66" charset="77"/>
                <a:sym typeface="Arial"/>
              </a:rPr>
              <a:t> or </a:t>
            </a: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water leaks with greater speed. Without as much of a need for manual meter-reading and associated travel, vehicle emissions decrease.</a:t>
            </a:r>
            <a:endParaRPr dirty="0">
              <a:latin typeface="Dreaming Outloud Pro" panose="03050502040302030504" pitchFamily="66" charset="77"/>
              <a:cs typeface="Dreaming Outloud Pro" panose="03050502040302030504" pitchFamily="66" charset="77"/>
            </a:endParaRPr>
          </a:p>
          <a:p>
            <a:pPr marL="228600" lvl="0" indent="-228600" algn="l" rtl="0">
              <a:lnSpc>
                <a:spcPct val="90000"/>
              </a:lnSpc>
              <a:spcBef>
                <a:spcPts val="1000"/>
              </a:spcBef>
              <a:spcAft>
                <a:spcPts val="0"/>
              </a:spcAft>
              <a:buClr>
                <a:srgbClr val="04253C"/>
              </a:buClr>
              <a:buSzPts val="2800"/>
              <a:buChar char="•"/>
            </a:pP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Analysis can ensure providers correctly allocate water for optimal supply balance. As drought conditions continue to affect large swaths of the globe, this practice is a crucial step toward effective water conservation.</a:t>
            </a:r>
            <a:endParaRPr dirty="0">
              <a:latin typeface="Dreaming Outloud Pro" panose="03050502040302030504" pitchFamily="66" charset="77"/>
              <a:cs typeface="Dreaming Outloud Pro" panose="03050502040302030504" pitchFamily="66" charset="77"/>
            </a:endParaRPr>
          </a:p>
          <a:p>
            <a:pPr marL="228600" lvl="0" indent="-228600" algn="l" rtl="0">
              <a:lnSpc>
                <a:spcPct val="90000"/>
              </a:lnSpc>
              <a:spcBef>
                <a:spcPts val="1000"/>
              </a:spcBef>
              <a:spcAft>
                <a:spcPts val="0"/>
              </a:spcAft>
              <a:buClr>
                <a:srgbClr val="04253C"/>
              </a:buClr>
              <a:buSzPts val="2800"/>
              <a:buChar char="•"/>
            </a:pP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Smart meters make it easier for technicians to identify an outage’s cause and restore power without an in-person field inspection. Avoiding expensive truck rolls saves utility providers money — and gets customers back to normal faster.</a:t>
            </a:r>
            <a:endParaRPr dirty="0">
              <a:latin typeface="Dreaming Outloud Pro" panose="03050502040302030504" pitchFamily="66" charset="77"/>
              <a:cs typeface="Dreaming Outloud Pro" panose="03050502040302030504" pitchFamily="66" charset="77"/>
            </a:endParaRPr>
          </a:p>
        </p:txBody>
      </p:sp>
      <p:pic>
        <p:nvPicPr>
          <p:cNvPr id="137" name="Google Shape;137;p3" descr="Aesthetic liquid watercolor and ink"/>
          <p:cNvPicPr preferRelativeResize="0"/>
          <p:nvPr/>
        </p:nvPicPr>
        <p:blipFill rotWithShape="1">
          <a:blip r:embed="rId3">
            <a:alphaModFix/>
          </a:blip>
          <a:srcRect l="15903" r="59625"/>
          <a:stretch/>
        </p:blipFill>
        <p:spPr>
          <a:xfrm>
            <a:off x="20" y="10"/>
            <a:ext cx="2728893" cy="6857990"/>
          </a:xfrm>
          <a:prstGeom prst="rect">
            <a:avLst/>
          </a:prstGeom>
          <a:noFill/>
          <a:ln>
            <a:noFill/>
          </a:ln>
        </p:spPr>
      </p:pic>
      <p:sp>
        <p:nvSpPr>
          <p:cNvPr id="138" name="Google Shape;138;p3"/>
          <p:cNvSpPr txBox="1"/>
          <p:nvPr/>
        </p:nvSpPr>
        <p:spPr>
          <a:xfrm>
            <a:off x="357186" y="477362"/>
            <a:ext cx="2271713" cy="677226"/>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FFFFFF"/>
              </a:buClr>
              <a:buSzPts val="3600"/>
              <a:buFont typeface="Arial"/>
              <a:buNone/>
            </a:pPr>
            <a:r>
              <a:rPr lang="en-US" sz="3600" b="1" cap="none" dirty="0">
                <a:solidFill>
                  <a:srgbClr val="FFFFFF"/>
                </a:solidFill>
                <a:latin typeface="Dreaming Outloud Pro" panose="03050502040302030504" pitchFamily="66" charset="77"/>
                <a:cs typeface="Dreaming Outloud Pro" panose="03050502040302030504" pitchFamily="66" charset="77"/>
                <a:sym typeface="Arial"/>
              </a:rPr>
              <a:t>WHY</a:t>
            </a:r>
            <a:r>
              <a:rPr lang="en-US" sz="2400" b="1" cap="none" dirty="0">
                <a:solidFill>
                  <a:srgbClr val="FFFFFF"/>
                </a:solidFill>
                <a:latin typeface="Dreaming Outloud Pro" panose="03050502040302030504" pitchFamily="66" charset="77"/>
                <a:cs typeface="Dreaming Outloud Pro" panose="03050502040302030504" pitchFamily="66" charset="77"/>
                <a:sym typeface="Arial"/>
              </a:rPr>
              <a:t>?</a:t>
            </a:r>
            <a:endParaRPr dirty="0">
              <a:latin typeface="Dreaming Outloud Pro" panose="03050502040302030504" pitchFamily="66" charset="77"/>
              <a:cs typeface="Dreaming Outloud Pro" panose="03050502040302030504" pitchFamily="66" charset="77"/>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sp>
        <p:nvSpPr>
          <p:cNvPr id="144" name="Google Shape;144;p4"/>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5" name="Google Shape;145;p4" descr="Aesthetic liquid watercolor and ink"/>
          <p:cNvPicPr preferRelativeResize="0">
            <a:picLocks noGrp="1"/>
          </p:cNvPicPr>
          <p:nvPr>
            <p:ph type="body" idx="1"/>
          </p:nvPr>
        </p:nvPicPr>
        <p:blipFill rotWithShape="1">
          <a:blip r:embed="rId3">
            <a:alphaModFix amt="50000"/>
          </a:blip>
          <a:srcRect t="2586" b="5949"/>
          <a:stretch/>
        </p:blipFill>
        <p:spPr>
          <a:xfrm>
            <a:off x="20" y="10"/>
            <a:ext cx="12191980" cy="6857990"/>
          </a:xfrm>
          <a:prstGeom prst="rect">
            <a:avLst/>
          </a:prstGeom>
          <a:noFill/>
          <a:ln>
            <a:noFill/>
          </a:ln>
        </p:spPr>
      </p:pic>
      <p:sp>
        <p:nvSpPr>
          <p:cNvPr id="146" name="Google Shape;146;p4"/>
          <p:cNvSpPr txBox="1">
            <a:spLocks noGrp="1"/>
          </p:cNvSpPr>
          <p:nvPr>
            <p:ph type="title"/>
          </p:nvPr>
        </p:nvSpPr>
        <p:spPr>
          <a:xfrm>
            <a:off x="1524000" y="3186112"/>
            <a:ext cx="9144000" cy="117966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ct val="100000"/>
              <a:buFont typeface="Arial"/>
              <a:buNone/>
            </a:pPr>
            <a:br>
              <a:rPr lang="en-US" sz="6000" dirty="0">
                <a:solidFill>
                  <a:srgbClr val="FFFFFF"/>
                </a:solidFill>
                <a:latin typeface="Dreaming Outloud Pro" panose="03050502040302030504" pitchFamily="66" charset="77"/>
                <a:ea typeface="Arial"/>
                <a:cs typeface="Dreaming Outloud Pro" panose="03050502040302030504" pitchFamily="66" charset="77"/>
                <a:sym typeface="Arial"/>
              </a:rPr>
            </a:br>
            <a:r>
              <a:rPr lang="en-US" sz="8900" dirty="0">
                <a:solidFill>
                  <a:srgbClr val="FFFFFF"/>
                </a:solidFill>
                <a:latin typeface="Dreaming Outloud Pro" panose="03050502040302030504" pitchFamily="66" charset="77"/>
                <a:ea typeface="Arial"/>
                <a:cs typeface="Dreaming Outloud Pro" panose="03050502040302030504" pitchFamily="66" charset="77"/>
                <a:sym typeface="Arial"/>
              </a:rPr>
              <a:t>!</a:t>
            </a:r>
            <a:br>
              <a:rPr lang="en-US" sz="6000" dirty="0">
                <a:solidFill>
                  <a:srgbClr val="FFFFFF"/>
                </a:solidFill>
                <a:latin typeface="Dreaming Outloud Pro" panose="03050502040302030504" pitchFamily="66" charset="77"/>
                <a:ea typeface="Arial"/>
                <a:cs typeface="Dreaming Outloud Pro" panose="03050502040302030504" pitchFamily="66" charset="77"/>
                <a:sym typeface="Arial"/>
              </a:rPr>
            </a:br>
            <a:r>
              <a:rPr lang="en-US" sz="6000" dirty="0">
                <a:solidFill>
                  <a:srgbClr val="FFFFFF"/>
                </a:solidFill>
                <a:latin typeface="Dreaming Outloud Pro" panose="03050502040302030504" pitchFamily="66" charset="77"/>
                <a:ea typeface="Arial"/>
                <a:cs typeface="Dreaming Outloud Pro" panose="03050502040302030504" pitchFamily="66" charset="77"/>
                <a:sym typeface="Arial"/>
              </a:rPr>
              <a:t>YOU PAY FOR WHAT YOU USE AND SEE WHERE YOU LOSE</a:t>
            </a:r>
            <a:endParaRPr dirty="0">
              <a:latin typeface="Dreaming Outloud Pro" panose="03050502040302030504" pitchFamily="66" charset="77"/>
              <a:cs typeface="Dreaming Outloud Pro" panose="03050502040302030504" pitchFamily="66" charset="77"/>
            </a:endParaRPr>
          </a:p>
        </p:txBody>
      </p:sp>
      <p:pic>
        <p:nvPicPr>
          <p:cNvPr id="147" name="Google Shape;147;p4" descr="Businesswoman pointing up"/>
          <p:cNvPicPr preferRelativeResize="0"/>
          <p:nvPr/>
        </p:nvPicPr>
        <p:blipFill rotWithShape="1">
          <a:blip r:embed="rId4">
            <a:alphaModFix/>
          </a:blip>
          <a:srcRect/>
          <a:stretch/>
        </p:blipFill>
        <p:spPr>
          <a:xfrm>
            <a:off x="1625785" y="4149197"/>
            <a:ext cx="985597" cy="2281544"/>
          </a:xfrm>
          <a:prstGeom prst="rect">
            <a:avLst/>
          </a:prstGeom>
          <a:noFill/>
          <a:ln>
            <a:noFill/>
          </a:ln>
        </p:spPr>
      </p:pic>
      <p:pic>
        <p:nvPicPr>
          <p:cNvPr id="148" name="Google Shape;148;p4" descr="Businessman pointing side"/>
          <p:cNvPicPr preferRelativeResize="0"/>
          <p:nvPr/>
        </p:nvPicPr>
        <p:blipFill rotWithShape="1">
          <a:blip r:embed="rId5">
            <a:alphaModFix/>
          </a:blip>
          <a:srcRect/>
          <a:stretch/>
        </p:blipFill>
        <p:spPr>
          <a:xfrm>
            <a:off x="5884071" y="4220654"/>
            <a:ext cx="1171659" cy="2588970"/>
          </a:xfrm>
          <a:prstGeom prst="rect">
            <a:avLst/>
          </a:prstGeom>
          <a:noFill/>
          <a:ln>
            <a:noFill/>
          </a:ln>
        </p:spPr>
      </p:pic>
      <p:pic>
        <p:nvPicPr>
          <p:cNvPr id="149" name="Google Shape;149;p4" descr="Elderly woman thumbs up"/>
          <p:cNvPicPr preferRelativeResize="0"/>
          <p:nvPr/>
        </p:nvPicPr>
        <p:blipFill rotWithShape="1">
          <a:blip r:embed="rId6">
            <a:alphaModFix/>
          </a:blip>
          <a:srcRect/>
          <a:stretch/>
        </p:blipFill>
        <p:spPr>
          <a:xfrm>
            <a:off x="3876980" y="4257488"/>
            <a:ext cx="981747" cy="2281544"/>
          </a:xfrm>
          <a:prstGeom prst="rect">
            <a:avLst/>
          </a:prstGeom>
          <a:noFill/>
          <a:ln>
            <a:noFill/>
          </a:ln>
        </p:spPr>
      </p:pic>
      <p:pic>
        <p:nvPicPr>
          <p:cNvPr id="150" name="Google Shape;150;p4" descr="Old woman thumbs down"/>
          <p:cNvPicPr preferRelativeResize="0"/>
          <p:nvPr/>
        </p:nvPicPr>
        <p:blipFill rotWithShape="1">
          <a:blip r:embed="rId7">
            <a:alphaModFix/>
          </a:blip>
          <a:srcRect/>
          <a:stretch/>
        </p:blipFill>
        <p:spPr>
          <a:xfrm>
            <a:off x="5154824" y="452289"/>
            <a:ext cx="927865" cy="2281544"/>
          </a:xfrm>
          <a:prstGeom prst="rect">
            <a:avLst/>
          </a:prstGeom>
          <a:noFill/>
          <a:ln>
            <a:noFill/>
          </a:ln>
        </p:spPr>
      </p:pic>
      <p:pic>
        <p:nvPicPr>
          <p:cNvPr id="151" name="Google Shape;151;p4" descr="Casual woman with hand on hip"/>
          <p:cNvPicPr preferRelativeResize="0"/>
          <p:nvPr/>
        </p:nvPicPr>
        <p:blipFill rotWithShape="1">
          <a:blip r:embed="rId8">
            <a:alphaModFix/>
          </a:blip>
          <a:srcRect/>
          <a:stretch/>
        </p:blipFill>
        <p:spPr>
          <a:xfrm>
            <a:off x="8131295" y="4257488"/>
            <a:ext cx="1372624" cy="2281544"/>
          </a:xfrm>
          <a:prstGeom prst="rect">
            <a:avLst/>
          </a:prstGeom>
          <a:noFill/>
          <a:ln>
            <a:noFill/>
          </a:ln>
        </p:spPr>
      </p:pic>
      <p:pic>
        <p:nvPicPr>
          <p:cNvPr id="152" name="Google Shape;152;p4" descr="Young businessman presenting"/>
          <p:cNvPicPr preferRelativeResize="0"/>
          <p:nvPr/>
        </p:nvPicPr>
        <p:blipFill rotWithShape="1">
          <a:blip r:embed="rId9">
            <a:alphaModFix/>
          </a:blip>
          <a:srcRect/>
          <a:stretch/>
        </p:blipFill>
        <p:spPr>
          <a:xfrm>
            <a:off x="9823894" y="3493848"/>
            <a:ext cx="1453323" cy="228154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6"/>
        <p:cNvGrpSpPr/>
        <p:nvPr/>
      </p:nvGrpSpPr>
      <p:grpSpPr>
        <a:xfrm>
          <a:off x="0" y="0"/>
          <a:ext cx="0" cy="0"/>
          <a:chOff x="0" y="0"/>
          <a:chExt cx="0" cy="0"/>
        </a:xfrm>
      </p:grpSpPr>
      <p:sp>
        <p:nvSpPr>
          <p:cNvPr id="157" name="Google Shape;157;p5"/>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158" name="Google Shape;158;p5" descr="Aesthetic liquid watercolor and ink"/>
          <p:cNvPicPr preferRelativeResize="0"/>
          <p:nvPr/>
        </p:nvPicPr>
        <p:blipFill rotWithShape="1">
          <a:blip r:embed="rId3">
            <a:alphaModFix amt="50000"/>
          </a:blip>
          <a:srcRect t="2575" r="-1" b="5938"/>
          <a:stretch/>
        </p:blipFill>
        <p:spPr>
          <a:xfrm>
            <a:off x="20" y="10"/>
            <a:ext cx="12188930" cy="6857990"/>
          </a:xfrm>
          <a:prstGeom prst="rect">
            <a:avLst/>
          </a:prstGeom>
          <a:noFill/>
          <a:ln>
            <a:noFill/>
          </a:ln>
        </p:spPr>
      </p:pic>
      <p:sp>
        <p:nvSpPr>
          <p:cNvPr id="159" name="Google Shape;159;p5"/>
          <p:cNvSpPr txBox="1">
            <a:spLocks noGrp="1"/>
          </p:cNvSpPr>
          <p:nvPr>
            <p:ph type="ctrTitle"/>
          </p:nvPr>
        </p:nvSpPr>
        <p:spPr>
          <a:xfrm>
            <a:off x="1524000" y="1122363"/>
            <a:ext cx="9144000" cy="30632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600"/>
              <a:buFont typeface="Arial"/>
              <a:buNone/>
            </a:pPr>
            <a:r>
              <a:rPr lang="en-US" sz="6600" dirty="0">
                <a:solidFill>
                  <a:srgbClr val="FFFFFF"/>
                </a:solidFill>
                <a:latin typeface="Dreaming Outloud Pro" panose="03050502040302030504" pitchFamily="66" charset="77"/>
                <a:ea typeface="STHupo" panose="02010800040101010101" pitchFamily="2" charset="-122"/>
                <a:cs typeface="Dreaming Outloud Pro" panose="03050502040302030504" pitchFamily="66" charset="77"/>
                <a:sym typeface="Arial"/>
              </a:rPr>
              <a:t>HOW WE DEVOLOPED A SYSTEM</a:t>
            </a:r>
            <a:endParaRPr dirty="0">
              <a:latin typeface="Dreaming Outloud Pro" panose="03050502040302030504" pitchFamily="66" charset="77"/>
              <a:ea typeface="STHupo" panose="02010800040101010101" pitchFamily="2" charset="-122"/>
              <a:cs typeface="Dreaming Outloud Pro" panose="03050502040302030504" pitchFamily="66" charset="77"/>
            </a:endParaRPr>
          </a:p>
        </p:txBody>
      </p:sp>
      <p:sp>
        <p:nvSpPr>
          <p:cNvPr id="160" name="Google Shape;160;p5"/>
          <p:cNvSpPr txBox="1">
            <a:spLocks noGrp="1"/>
          </p:cNvSpPr>
          <p:nvPr>
            <p:ph type="subTitle" idx="1"/>
          </p:nvPr>
        </p:nvSpPr>
        <p:spPr>
          <a:xfrm>
            <a:off x="1527048" y="4599432"/>
            <a:ext cx="9144000" cy="86188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A5A5A5"/>
              </a:buClr>
              <a:buSzPts val="2400"/>
              <a:buNone/>
            </a:pPr>
            <a:r>
              <a:rPr lang="en-US" b="0" i="0" u="none" strike="noStrike" dirty="0">
                <a:solidFill>
                  <a:srgbClr val="A5A5A5"/>
                </a:solidFill>
                <a:latin typeface="Dreaming Outloud Pro" panose="03050502040302030504" pitchFamily="66" charset="77"/>
                <a:ea typeface="Times New Roman"/>
                <a:cs typeface="Dreaming Outloud Pro" panose="03050502040302030504" pitchFamily="66" charset="77"/>
                <a:sym typeface="Times New Roman"/>
              </a:rPr>
              <a:t> VJAMS decided the following set of entities, attributes, and business rules to facilitate the type of data collection required.</a:t>
            </a:r>
            <a:endParaRPr sz="3200" dirty="0">
              <a:solidFill>
                <a:srgbClr val="A5A5A5"/>
              </a:solidFill>
              <a:latin typeface="Dreaming Outloud Pro" panose="03050502040302030504" pitchFamily="66" charset="77"/>
              <a:cs typeface="Dreaming Outloud Pro" panose="03050502040302030504" pitchFamily="66" charset="77"/>
            </a:endParaRPr>
          </a:p>
        </p:txBody>
      </p:sp>
      <p:sp>
        <p:nvSpPr>
          <p:cNvPr id="161" name="Google Shape;161;p5"/>
          <p:cNvSpPr/>
          <p:nvPr/>
        </p:nvSpPr>
        <p:spPr>
          <a:xfrm>
            <a:off x="3974206" y="4368623"/>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162" name="Google Shape;162;p5" descr="Businessman pointing side"/>
          <p:cNvPicPr preferRelativeResize="0"/>
          <p:nvPr/>
        </p:nvPicPr>
        <p:blipFill rotWithShape="1">
          <a:blip r:embed="rId4">
            <a:alphaModFix/>
          </a:blip>
          <a:srcRect/>
          <a:stretch/>
        </p:blipFill>
        <p:spPr>
          <a:xfrm>
            <a:off x="10927742" y="4781916"/>
            <a:ext cx="686677" cy="1517324"/>
          </a:xfrm>
          <a:prstGeom prst="rect">
            <a:avLst/>
          </a:prstGeom>
          <a:noFill/>
          <a:ln>
            <a:noFill/>
          </a:ln>
        </p:spPr>
      </p:pic>
      <p:pic>
        <p:nvPicPr>
          <p:cNvPr id="163" name="Google Shape;163;p5" descr="Elderly woman thumbs up"/>
          <p:cNvPicPr preferRelativeResize="0"/>
          <p:nvPr/>
        </p:nvPicPr>
        <p:blipFill rotWithShape="1">
          <a:blip r:embed="rId5">
            <a:alphaModFix/>
          </a:blip>
          <a:srcRect/>
          <a:stretch/>
        </p:blipFill>
        <p:spPr>
          <a:xfrm>
            <a:off x="10851011" y="5088296"/>
            <a:ext cx="575375" cy="1337150"/>
          </a:xfrm>
          <a:prstGeom prst="rect">
            <a:avLst/>
          </a:prstGeom>
          <a:noFill/>
          <a:ln>
            <a:noFill/>
          </a:ln>
        </p:spPr>
      </p:pic>
      <p:pic>
        <p:nvPicPr>
          <p:cNvPr id="164" name="Google Shape;164;p5" descr="Old woman thumbs down"/>
          <p:cNvPicPr preferRelativeResize="0"/>
          <p:nvPr/>
        </p:nvPicPr>
        <p:blipFill rotWithShape="1">
          <a:blip r:embed="rId6">
            <a:alphaModFix/>
          </a:blip>
          <a:srcRect/>
          <a:stretch/>
        </p:blipFill>
        <p:spPr>
          <a:xfrm>
            <a:off x="10406376" y="4532345"/>
            <a:ext cx="543796" cy="1337150"/>
          </a:xfrm>
          <a:prstGeom prst="rect">
            <a:avLst/>
          </a:prstGeom>
          <a:noFill/>
          <a:ln>
            <a:noFill/>
          </a:ln>
        </p:spPr>
      </p:pic>
      <p:pic>
        <p:nvPicPr>
          <p:cNvPr id="165" name="Google Shape;165;p5" descr="Young businessman presenting"/>
          <p:cNvPicPr preferRelativeResize="0"/>
          <p:nvPr/>
        </p:nvPicPr>
        <p:blipFill rotWithShape="1">
          <a:blip r:embed="rId7">
            <a:alphaModFix/>
          </a:blip>
          <a:srcRect/>
          <a:stretch/>
        </p:blipFill>
        <p:spPr>
          <a:xfrm>
            <a:off x="10813004" y="5394676"/>
            <a:ext cx="851753" cy="1337150"/>
          </a:xfrm>
          <a:prstGeom prst="rect">
            <a:avLst/>
          </a:prstGeom>
          <a:noFill/>
          <a:ln>
            <a:noFill/>
          </a:ln>
        </p:spPr>
      </p:pic>
      <p:pic>
        <p:nvPicPr>
          <p:cNvPr id="166" name="Google Shape;166;p5" descr="Businesswoman pointing up"/>
          <p:cNvPicPr preferRelativeResize="0"/>
          <p:nvPr/>
        </p:nvPicPr>
        <p:blipFill rotWithShape="1">
          <a:blip r:embed="rId8">
            <a:alphaModFix/>
          </a:blip>
          <a:srcRect/>
          <a:stretch/>
        </p:blipFill>
        <p:spPr>
          <a:xfrm>
            <a:off x="10090369" y="5005263"/>
            <a:ext cx="577631" cy="1337150"/>
          </a:xfrm>
          <a:prstGeom prst="rect">
            <a:avLst/>
          </a:prstGeom>
          <a:noFill/>
          <a:ln>
            <a:noFill/>
          </a:ln>
        </p:spPr>
      </p:pic>
      <p:pic>
        <p:nvPicPr>
          <p:cNvPr id="167" name="Google Shape;167;p5" descr="Casual woman with hand on hip"/>
          <p:cNvPicPr preferRelativeResize="0"/>
          <p:nvPr/>
        </p:nvPicPr>
        <p:blipFill rotWithShape="1">
          <a:blip r:embed="rId9">
            <a:alphaModFix/>
          </a:blip>
          <a:srcRect/>
          <a:stretch/>
        </p:blipFill>
        <p:spPr>
          <a:xfrm>
            <a:off x="10313717" y="5423388"/>
            <a:ext cx="804457" cy="13371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2"/>
        <p:cNvGrpSpPr/>
        <p:nvPr/>
      </p:nvGrpSpPr>
      <p:grpSpPr>
        <a:xfrm>
          <a:off x="0" y="0"/>
          <a:ext cx="0" cy="0"/>
          <a:chOff x="0" y="0"/>
          <a:chExt cx="0" cy="0"/>
        </a:xfrm>
      </p:grpSpPr>
      <p:sp>
        <p:nvSpPr>
          <p:cNvPr id="173" name="Google Shape;173;p6"/>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174" name="Google Shape;174;p6" descr="Aesthetic liquid watercolor and ink"/>
          <p:cNvPicPr preferRelativeResize="0"/>
          <p:nvPr/>
        </p:nvPicPr>
        <p:blipFill rotWithShape="1">
          <a:blip r:embed="rId3">
            <a:alphaModFix amt="40000"/>
          </a:blip>
          <a:srcRect t="2586" b="5949"/>
          <a:stretch/>
        </p:blipFill>
        <p:spPr>
          <a:xfrm>
            <a:off x="20" y="10"/>
            <a:ext cx="12191980" cy="6857990"/>
          </a:xfrm>
          <a:prstGeom prst="rect">
            <a:avLst/>
          </a:prstGeom>
          <a:noFill/>
          <a:ln>
            <a:noFill/>
          </a:ln>
        </p:spPr>
      </p:pic>
      <p:sp>
        <p:nvSpPr>
          <p:cNvPr id="175" name="Google Shape;17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Dreaming Outloud Pro" panose="03050502040302030504" pitchFamily="66" charset="77"/>
                <a:ea typeface="Arial"/>
                <a:cs typeface="Dreaming Outloud Pro" panose="03050502040302030504" pitchFamily="66" charset="77"/>
                <a:sym typeface="Arial"/>
              </a:rPr>
              <a:t>Understanding the structure</a:t>
            </a:r>
            <a:endParaRPr dirty="0">
              <a:latin typeface="Dreaming Outloud Pro" panose="03050502040302030504" pitchFamily="66" charset="77"/>
              <a:cs typeface="Dreaming Outloud Pro" panose="03050502040302030504" pitchFamily="66" charset="77"/>
            </a:endParaRPr>
          </a:p>
        </p:txBody>
      </p:sp>
      <p:sp>
        <p:nvSpPr>
          <p:cNvPr id="176" name="Google Shape;176;p6"/>
          <p:cNvSpPr/>
          <p:nvPr/>
        </p:nvSpPr>
        <p:spPr>
          <a:xfrm>
            <a:off x="914399" y="1681544"/>
            <a:ext cx="9692640" cy="18288"/>
          </a:xfrm>
          <a:custGeom>
            <a:avLst/>
            <a:gdLst/>
            <a:ahLst/>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177" name="Google Shape;177;p6" descr="Coffee outline"/>
          <p:cNvPicPr preferRelativeResize="0"/>
          <p:nvPr/>
        </p:nvPicPr>
        <p:blipFill rotWithShape="1">
          <a:blip r:embed="rId4">
            <a:alphaModFix/>
          </a:blip>
          <a:srcRect/>
          <a:stretch/>
        </p:blipFill>
        <p:spPr>
          <a:xfrm>
            <a:off x="10190488" y="3277862"/>
            <a:ext cx="504049" cy="475489"/>
          </a:xfrm>
          <a:prstGeom prst="rect">
            <a:avLst/>
          </a:prstGeom>
          <a:noFill/>
          <a:ln>
            <a:noFill/>
          </a:ln>
        </p:spPr>
      </p:pic>
      <p:pic>
        <p:nvPicPr>
          <p:cNvPr id="178" name="Google Shape;178;p6" descr="Whisk outline"/>
          <p:cNvPicPr preferRelativeResize="0"/>
          <p:nvPr/>
        </p:nvPicPr>
        <p:blipFill rotWithShape="1">
          <a:blip r:embed="rId5">
            <a:alphaModFix/>
          </a:blip>
          <a:srcRect/>
          <a:stretch/>
        </p:blipFill>
        <p:spPr>
          <a:xfrm rot="10800000">
            <a:off x="10410996" y="3334522"/>
            <a:ext cx="354843" cy="334737"/>
          </a:xfrm>
          <a:prstGeom prst="rect">
            <a:avLst/>
          </a:prstGeom>
          <a:noFill/>
          <a:ln>
            <a:noFill/>
          </a:ln>
        </p:spPr>
      </p:pic>
      <p:pic>
        <p:nvPicPr>
          <p:cNvPr id="179" name="Google Shape;179;p6" descr="Burger and drink outline"/>
          <p:cNvPicPr preferRelativeResize="0"/>
          <p:nvPr/>
        </p:nvPicPr>
        <p:blipFill rotWithShape="1">
          <a:blip r:embed="rId6">
            <a:alphaModFix/>
          </a:blip>
          <a:srcRect/>
          <a:stretch/>
        </p:blipFill>
        <p:spPr>
          <a:xfrm>
            <a:off x="9942288" y="3282434"/>
            <a:ext cx="494355" cy="466344"/>
          </a:xfrm>
          <a:prstGeom prst="rect">
            <a:avLst/>
          </a:prstGeom>
          <a:noFill/>
          <a:ln>
            <a:noFill/>
          </a:ln>
        </p:spPr>
      </p:pic>
      <p:pic>
        <p:nvPicPr>
          <p:cNvPr id="180" name="Google Shape;180;p6" descr="Table and chairs outline"/>
          <p:cNvPicPr preferRelativeResize="0"/>
          <p:nvPr/>
        </p:nvPicPr>
        <p:blipFill rotWithShape="1">
          <a:blip r:embed="rId7">
            <a:alphaModFix/>
          </a:blip>
          <a:srcRect/>
          <a:stretch/>
        </p:blipFill>
        <p:spPr>
          <a:xfrm>
            <a:off x="9754510" y="3343667"/>
            <a:ext cx="1099142" cy="1036863"/>
          </a:xfrm>
          <a:prstGeom prst="rect">
            <a:avLst/>
          </a:prstGeom>
          <a:noFill/>
          <a:ln>
            <a:noFill/>
          </a:ln>
        </p:spPr>
      </p:pic>
      <p:pic>
        <p:nvPicPr>
          <p:cNvPr id="181" name="Google Shape;181;p6" descr="City with solid fill"/>
          <p:cNvPicPr preferRelativeResize="0"/>
          <p:nvPr/>
        </p:nvPicPr>
        <p:blipFill rotWithShape="1">
          <a:blip r:embed="rId8">
            <a:alphaModFix/>
          </a:blip>
          <a:srcRect/>
          <a:stretch/>
        </p:blipFill>
        <p:spPr>
          <a:xfrm>
            <a:off x="585691" y="2589012"/>
            <a:ext cx="2387630" cy="2387630"/>
          </a:xfrm>
          <a:prstGeom prst="rect">
            <a:avLst/>
          </a:prstGeom>
          <a:noFill/>
          <a:ln>
            <a:noFill/>
          </a:ln>
        </p:spPr>
      </p:pic>
      <p:pic>
        <p:nvPicPr>
          <p:cNvPr id="182" name="Google Shape;182;p6" descr="Bathtub outline"/>
          <p:cNvPicPr preferRelativeResize="0"/>
          <p:nvPr/>
        </p:nvPicPr>
        <p:blipFill rotWithShape="1">
          <a:blip r:embed="rId9">
            <a:alphaModFix/>
          </a:blip>
          <a:srcRect/>
          <a:stretch/>
        </p:blipFill>
        <p:spPr>
          <a:xfrm>
            <a:off x="9728977" y="2109391"/>
            <a:ext cx="1036862" cy="1036862"/>
          </a:xfrm>
          <a:prstGeom prst="rect">
            <a:avLst/>
          </a:prstGeom>
          <a:noFill/>
          <a:ln>
            <a:noFill/>
          </a:ln>
        </p:spPr>
      </p:pic>
      <p:pic>
        <p:nvPicPr>
          <p:cNvPr id="183" name="Google Shape;183;p6" descr="House outline"/>
          <p:cNvPicPr preferRelativeResize="0"/>
          <p:nvPr/>
        </p:nvPicPr>
        <p:blipFill rotWithShape="1">
          <a:blip r:embed="rId10">
            <a:alphaModFix/>
          </a:blip>
          <a:srcRect/>
          <a:stretch/>
        </p:blipFill>
        <p:spPr>
          <a:xfrm>
            <a:off x="7450336" y="2887883"/>
            <a:ext cx="1511673" cy="1511673"/>
          </a:xfrm>
          <a:prstGeom prst="rect">
            <a:avLst/>
          </a:prstGeom>
          <a:noFill/>
          <a:ln>
            <a:noFill/>
          </a:ln>
        </p:spPr>
      </p:pic>
      <p:pic>
        <p:nvPicPr>
          <p:cNvPr id="184" name="Google Shape;184;p6" descr="Rubber duck with solid fill"/>
          <p:cNvPicPr preferRelativeResize="0"/>
          <p:nvPr/>
        </p:nvPicPr>
        <p:blipFill rotWithShape="1">
          <a:blip r:embed="rId11">
            <a:alphaModFix/>
          </a:blip>
          <a:srcRect/>
          <a:stretch/>
        </p:blipFill>
        <p:spPr>
          <a:xfrm>
            <a:off x="10110818" y="2216726"/>
            <a:ext cx="444968" cy="444968"/>
          </a:xfrm>
          <a:prstGeom prst="rect">
            <a:avLst/>
          </a:prstGeom>
          <a:noFill/>
          <a:ln>
            <a:noFill/>
          </a:ln>
        </p:spPr>
      </p:pic>
      <p:pic>
        <p:nvPicPr>
          <p:cNvPr id="185" name="Google Shape;185;p6" descr="House outline"/>
          <p:cNvPicPr preferRelativeResize="0"/>
          <p:nvPr/>
        </p:nvPicPr>
        <p:blipFill rotWithShape="1">
          <a:blip r:embed="rId10">
            <a:alphaModFix/>
          </a:blip>
          <a:srcRect/>
          <a:stretch/>
        </p:blipFill>
        <p:spPr>
          <a:xfrm>
            <a:off x="3415182" y="1934902"/>
            <a:ext cx="1511673" cy="1511673"/>
          </a:xfrm>
          <a:prstGeom prst="rect">
            <a:avLst/>
          </a:prstGeom>
          <a:noFill/>
          <a:ln>
            <a:noFill/>
          </a:ln>
        </p:spPr>
      </p:pic>
      <p:pic>
        <p:nvPicPr>
          <p:cNvPr id="186" name="Google Shape;186;p6" descr="House outline"/>
          <p:cNvPicPr preferRelativeResize="0"/>
          <p:nvPr/>
        </p:nvPicPr>
        <p:blipFill rotWithShape="1">
          <a:blip r:embed="rId10">
            <a:alphaModFix/>
          </a:blip>
          <a:srcRect/>
          <a:stretch/>
        </p:blipFill>
        <p:spPr>
          <a:xfrm>
            <a:off x="5004882" y="4420619"/>
            <a:ext cx="1511673" cy="1511673"/>
          </a:xfrm>
          <a:prstGeom prst="rect">
            <a:avLst/>
          </a:prstGeom>
          <a:noFill/>
          <a:ln>
            <a:noFill/>
          </a:ln>
        </p:spPr>
      </p:pic>
      <p:pic>
        <p:nvPicPr>
          <p:cNvPr id="187" name="Google Shape;187;p6" descr="House outline"/>
          <p:cNvPicPr preferRelativeResize="0"/>
          <p:nvPr/>
        </p:nvPicPr>
        <p:blipFill rotWithShape="1">
          <a:blip r:embed="rId10">
            <a:alphaModFix/>
          </a:blip>
          <a:srcRect/>
          <a:stretch/>
        </p:blipFill>
        <p:spPr>
          <a:xfrm>
            <a:off x="4885708" y="1884215"/>
            <a:ext cx="1511673" cy="1511673"/>
          </a:xfrm>
          <a:prstGeom prst="rect">
            <a:avLst/>
          </a:prstGeom>
          <a:noFill/>
          <a:ln>
            <a:noFill/>
          </a:ln>
        </p:spPr>
      </p:pic>
      <p:sp>
        <p:nvSpPr>
          <p:cNvPr id="188" name="Google Shape;188;p6"/>
          <p:cNvSpPr txBox="1"/>
          <p:nvPr/>
        </p:nvSpPr>
        <p:spPr>
          <a:xfrm>
            <a:off x="707337" y="4748394"/>
            <a:ext cx="151167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Cities have multiple communities</a:t>
            </a:r>
            <a:endParaRPr>
              <a:latin typeface="Dreaming Outloud Pro" panose="03050502040302030504" pitchFamily="66" charset="77"/>
              <a:cs typeface="Dreaming Outloud Pro" panose="03050502040302030504" pitchFamily="66" charset="77"/>
            </a:endParaRPr>
          </a:p>
        </p:txBody>
      </p:sp>
      <p:sp>
        <p:nvSpPr>
          <p:cNvPr id="189" name="Google Shape;189;p6"/>
          <p:cNvSpPr txBox="1"/>
          <p:nvPr/>
        </p:nvSpPr>
        <p:spPr>
          <a:xfrm>
            <a:off x="3325698" y="5538967"/>
            <a:ext cx="209430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Each Community has houses</a:t>
            </a:r>
            <a:endParaRPr>
              <a:latin typeface="Dreaming Outloud Pro" panose="03050502040302030504" pitchFamily="66" charset="77"/>
              <a:cs typeface="Dreaming Outloud Pro" panose="03050502040302030504" pitchFamily="66" charset="77"/>
            </a:endParaRPr>
          </a:p>
        </p:txBody>
      </p:sp>
      <p:sp>
        <p:nvSpPr>
          <p:cNvPr id="190" name="Google Shape;190;p6"/>
          <p:cNvSpPr txBox="1"/>
          <p:nvPr/>
        </p:nvSpPr>
        <p:spPr>
          <a:xfrm>
            <a:off x="7323148" y="4380625"/>
            <a:ext cx="201806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Each house may have multiple lines</a:t>
            </a:r>
            <a:endParaRPr>
              <a:latin typeface="Dreaming Outloud Pro" panose="03050502040302030504" pitchFamily="66" charset="77"/>
              <a:cs typeface="Dreaming Outloud Pro" panose="03050502040302030504" pitchFamily="66" charset="77"/>
            </a:endParaRPr>
          </a:p>
        </p:txBody>
      </p:sp>
      <p:sp>
        <p:nvSpPr>
          <p:cNvPr id="191" name="Google Shape;191;p6"/>
          <p:cNvSpPr txBox="1"/>
          <p:nvPr/>
        </p:nvSpPr>
        <p:spPr>
          <a:xfrm>
            <a:off x="10264732" y="4257097"/>
            <a:ext cx="10022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ea typeface="Calibri"/>
                <a:cs typeface="Dreaming Outloud Pro" panose="03050502040302030504" pitchFamily="66" charset="77"/>
                <a:sym typeface="Calibri"/>
              </a:rPr>
              <a:t>kitchen</a:t>
            </a:r>
            <a:endParaRPr>
              <a:latin typeface="Dreaming Outloud Pro" panose="03050502040302030504" pitchFamily="66" charset="77"/>
              <a:cs typeface="Dreaming Outloud Pro" panose="03050502040302030504" pitchFamily="66" charset="77"/>
            </a:endParaRPr>
          </a:p>
        </p:txBody>
      </p:sp>
      <p:sp>
        <p:nvSpPr>
          <p:cNvPr id="192" name="Google Shape;192;p6"/>
          <p:cNvSpPr txBox="1"/>
          <p:nvPr/>
        </p:nvSpPr>
        <p:spPr>
          <a:xfrm>
            <a:off x="10652492" y="2509553"/>
            <a:ext cx="14808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ea typeface="Calibri"/>
                <a:cs typeface="Dreaming Outloud Pro" panose="03050502040302030504" pitchFamily="66" charset="77"/>
                <a:sym typeface="Calibri"/>
              </a:rPr>
              <a:t>Bathroom 1</a:t>
            </a:r>
            <a:endParaRPr>
              <a:latin typeface="Dreaming Outloud Pro" panose="03050502040302030504" pitchFamily="66" charset="77"/>
              <a:cs typeface="Dreaming Outloud Pro" panose="03050502040302030504" pitchFamily="66" charset="77"/>
            </a:endParaRPr>
          </a:p>
        </p:txBody>
      </p:sp>
      <p:pic>
        <p:nvPicPr>
          <p:cNvPr id="193" name="Google Shape;193;p6" descr="Businessman pointing side"/>
          <p:cNvPicPr preferRelativeResize="0"/>
          <p:nvPr/>
        </p:nvPicPr>
        <p:blipFill rotWithShape="1">
          <a:blip r:embed="rId12">
            <a:alphaModFix/>
          </a:blip>
          <a:srcRect/>
          <a:stretch/>
        </p:blipFill>
        <p:spPr>
          <a:xfrm>
            <a:off x="4952315" y="3039955"/>
            <a:ext cx="686677" cy="1517324"/>
          </a:xfrm>
          <a:prstGeom prst="rect">
            <a:avLst/>
          </a:prstGeom>
          <a:noFill/>
          <a:ln>
            <a:noFill/>
          </a:ln>
        </p:spPr>
      </p:pic>
      <p:pic>
        <p:nvPicPr>
          <p:cNvPr id="194" name="Google Shape;194;p6" descr="Elderly woman thumbs up"/>
          <p:cNvPicPr preferRelativeResize="0"/>
          <p:nvPr/>
        </p:nvPicPr>
        <p:blipFill rotWithShape="1">
          <a:blip r:embed="rId13">
            <a:alphaModFix/>
          </a:blip>
          <a:srcRect/>
          <a:stretch/>
        </p:blipFill>
        <p:spPr>
          <a:xfrm>
            <a:off x="4875584" y="3346335"/>
            <a:ext cx="575375" cy="1337150"/>
          </a:xfrm>
          <a:prstGeom prst="rect">
            <a:avLst/>
          </a:prstGeom>
          <a:noFill/>
          <a:ln>
            <a:noFill/>
          </a:ln>
        </p:spPr>
      </p:pic>
      <p:pic>
        <p:nvPicPr>
          <p:cNvPr id="195" name="Google Shape;195;p6" descr="Old woman thumbs down"/>
          <p:cNvPicPr preferRelativeResize="0"/>
          <p:nvPr/>
        </p:nvPicPr>
        <p:blipFill rotWithShape="1">
          <a:blip r:embed="rId14">
            <a:alphaModFix/>
          </a:blip>
          <a:srcRect/>
          <a:stretch/>
        </p:blipFill>
        <p:spPr>
          <a:xfrm>
            <a:off x="4430949" y="2790384"/>
            <a:ext cx="543796" cy="1337150"/>
          </a:xfrm>
          <a:prstGeom prst="rect">
            <a:avLst/>
          </a:prstGeom>
          <a:noFill/>
          <a:ln>
            <a:noFill/>
          </a:ln>
        </p:spPr>
      </p:pic>
      <p:pic>
        <p:nvPicPr>
          <p:cNvPr id="196" name="Google Shape;196;p6" descr="Young businessman presenting"/>
          <p:cNvPicPr preferRelativeResize="0"/>
          <p:nvPr/>
        </p:nvPicPr>
        <p:blipFill rotWithShape="1">
          <a:blip r:embed="rId15">
            <a:alphaModFix/>
          </a:blip>
          <a:srcRect/>
          <a:stretch/>
        </p:blipFill>
        <p:spPr>
          <a:xfrm>
            <a:off x="4837577" y="3652715"/>
            <a:ext cx="851753" cy="1337150"/>
          </a:xfrm>
          <a:prstGeom prst="rect">
            <a:avLst/>
          </a:prstGeom>
          <a:noFill/>
          <a:ln>
            <a:noFill/>
          </a:ln>
        </p:spPr>
      </p:pic>
      <p:pic>
        <p:nvPicPr>
          <p:cNvPr id="197" name="Google Shape;197;p6" descr="Businesswoman pointing up"/>
          <p:cNvPicPr preferRelativeResize="0"/>
          <p:nvPr/>
        </p:nvPicPr>
        <p:blipFill rotWithShape="1">
          <a:blip r:embed="rId16">
            <a:alphaModFix/>
          </a:blip>
          <a:srcRect/>
          <a:stretch/>
        </p:blipFill>
        <p:spPr>
          <a:xfrm>
            <a:off x="4114942" y="3263302"/>
            <a:ext cx="577631" cy="1337150"/>
          </a:xfrm>
          <a:prstGeom prst="rect">
            <a:avLst/>
          </a:prstGeom>
          <a:noFill/>
          <a:ln>
            <a:noFill/>
          </a:ln>
        </p:spPr>
      </p:pic>
      <p:pic>
        <p:nvPicPr>
          <p:cNvPr id="198" name="Google Shape;198;p6" descr="Casual woman with hand on hip"/>
          <p:cNvPicPr preferRelativeResize="0"/>
          <p:nvPr/>
        </p:nvPicPr>
        <p:blipFill rotWithShape="1">
          <a:blip r:embed="rId17">
            <a:alphaModFix/>
          </a:blip>
          <a:srcRect/>
          <a:stretch/>
        </p:blipFill>
        <p:spPr>
          <a:xfrm>
            <a:off x="4338290" y="3681427"/>
            <a:ext cx="804457" cy="1337150"/>
          </a:xfrm>
          <a:prstGeom prst="rect">
            <a:avLst/>
          </a:prstGeom>
          <a:noFill/>
          <a:ln>
            <a:noFill/>
          </a:ln>
        </p:spPr>
      </p:pic>
      <p:pic>
        <p:nvPicPr>
          <p:cNvPr id="199" name="Google Shape;199;p6" descr="House outline"/>
          <p:cNvPicPr preferRelativeResize="0"/>
          <p:nvPr/>
        </p:nvPicPr>
        <p:blipFill rotWithShape="1">
          <a:blip r:embed="rId10">
            <a:alphaModFix/>
          </a:blip>
          <a:srcRect/>
          <a:stretch/>
        </p:blipFill>
        <p:spPr>
          <a:xfrm>
            <a:off x="5401132" y="3111265"/>
            <a:ext cx="1511673" cy="1511673"/>
          </a:xfrm>
          <a:prstGeom prst="rect">
            <a:avLst/>
          </a:prstGeom>
          <a:noFill/>
          <a:ln>
            <a:noFill/>
          </a:ln>
        </p:spPr>
      </p:pic>
      <p:pic>
        <p:nvPicPr>
          <p:cNvPr id="200" name="Google Shape;200;p6" descr="House outline"/>
          <p:cNvPicPr preferRelativeResize="0"/>
          <p:nvPr/>
        </p:nvPicPr>
        <p:blipFill rotWithShape="1">
          <a:blip r:embed="rId10">
            <a:alphaModFix/>
          </a:blip>
          <a:srcRect/>
          <a:stretch/>
        </p:blipFill>
        <p:spPr>
          <a:xfrm>
            <a:off x="3617015" y="3968451"/>
            <a:ext cx="1511673" cy="151167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
        <p:cNvGrpSpPr/>
        <p:nvPr/>
      </p:nvGrpSpPr>
      <p:grpSpPr>
        <a:xfrm>
          <a:off x="0" y="0"/>
          <a:ext cx="0" cy="0"/>
          <a:chOff x="0" y="0"/>
          <a:chExt cx="0" cy="0"/>
        </a:xfrm>
      </p:grpSpPr>
      <p:sp>
        <p:nvSpPr>
          <p:cNvPr id="206" name="Google Shape;206;p7"/>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Dreaming Outloud Pro" panose="03050502040302030504" pitchFamily="66" charset="77"/>
              <a:ea typeface="Calibri"/>
              <a:cs typeface="Dreaming Outloud Pro" panose="03050502040302030504" pitchFamily="66" charset="77"/>
              <a:sym typeface="Calibri"/>
            </a:endParaRPr>
          </a:p>
        </p:txBody>
      </p:sp>
      <p:pic>
        <p:nvPicPr>
          <p:cNvPr id="207" name="Google Shape;207;p7" descr="Aesthetic liquid watercolor and ink"/>
          <p:cNvPicPr preferRelativeResize="0"/>
          <p:nvPr/>
        </p:nvPicPr>
        <p:blipFill rotWithShape="1">
          <a:blip r:embed="rId3">
            <a:alphaModFix amt="40000"/>
          </a:blip>
          <a:srcRect t="2586" b="5949"/>
          <a:stretch/>
        </p:blipFill>
        <p:spPr>
          <a:xfrm>
            <a:off x="20" y="10"/>
            <a:ext cx="12191980" cy="6857990"/>
          </a:xfrm>
          <a:prstGeom prst="rect">
            <a:avLst/>
          </a:prstGeom>
          <a:noFill/>
          <a:ln>
            <a:noFill/>
          </a:ln>
        </p:spPr>
      </p:pic>
      <p:sp>
        <p:nvSpPr>
          <p:cNvPr id="208" name="Google Shape;208;p7"/>
          <p:cNvSpPr txBox="1">
            <a:spLocks noGrp="1"/>
          </p:cNvSpPr>
          <p:nvPr>
            <p:ph type="title"/>
          </p:nvPr>
        </p:nvSpPr>
        <p:spPr>
          <a:xfrm>
            <a:off x="838200" y="365125"/>
            <a:ext cx="10515600" cy="98016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Dreaming Outloud Pro" panose="03050502040302030504" pitchFamily="66" charset="77"/>
                <a:ea typeface="Arial"/>
                <a:cs typeface="Dreaming Outloud Pro" panose="03050502040302030504" pitchFamily="66" charset="77"/>
                <a:sym typeface="Arial"/>
              </a:rPr>
              <a:t>Each house has Residents </a:t>
            </a:r>
            <a:endParaRPr dirty="0">
              <a:latin typeface="Dreaming Outloud Pro" panose="03050502040302030504" pitchFamily="66" charset="77"/>
              <a:cs typeface="Dreaming Outloud Pro" panose="03050502040302030504" pitchFamily="66" charset="77"/>
            </a:endParaRPr>
          </a:p>
        </p:txBody>
      </p:sp>
      <p:sp>
        <p:nvSpPr>
          <p:cNvPr id="209" name="Google Shape;209;p7"/>
          <p:cNvSpPr/>
          <p:nvPr/>
        </p:nvSpPr>
        <p:spPr>
          <a:xfrm>
            <a:off x="914399" y="1681544"/>
            <a:ext cx="9692640" cy="18288"/>
          </a:xfrm>
          <a:custGeom>
            <a:avLst/>
            <a:gdLst/>
            <a:ahLst/>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Dreaming Outloud Pro" panose="03050502040302030504" pitchFamily="66" charset="77"/>
              <a:ea typeface="Calibri"/>
              <a:cs typeface="Dreaming Outloud Pro" panose="03050502040302030504" pitchFamily="66" charset="77"/>
              <a:sym typeface="Calibri"/>
            </a:endParaRPr>
          </a:p>
        </p:txBody>
      </p:sp>
      <p:pic>
        <p:nvPicPr>
          <p:cNvPr id="210" name="Google Shape;210;p7" descr="Businessman taking notes"/>
          <p:cNvPicPr preferRelativeResize="0"/>
          <p:nvPr/>
        </p:nvPicPr>
        <p:blipFill rotWithShape="1">
          <a:blip r:embed="rId4">
            <a:alphaModFix/>
          </a:blip>
          <a:srcRect/>
          <a:stretch/>
        </p:blipFill>
        <p:spPr>
          <a:xfrm>
            <a:off x="1849006" y="3047290"/>
            <a:ext cx="700781" cy="1920600"/>
          </a:xfrm>
          <a:prstGeom prst="rect">
            <a:avLst/>
          </a:prstGeom>
          <a:noFill/>
          <a:ln>
            <a:noFill/>
          </a:ln>
        </p:spPr>
      </p:pic>
      <p:pic>
        <p:nvPicPr>
          <p:cNvPr id="211" name="Google Shape;211;p7" descr="Businesswoman pointing up"/>
          <p:cNvPicPr preferRelativeResize="0"/>
          <p:nvPr/>
        </p:nvPicPr>
        <p:blipFill rotWithShape="1">
          <a:blip r:embed="rId5">
            <a:alphaModFix/>
          </a:blip>
          <a:srcRect/>
          <a:stretch/>
        </p:blipFill>
        <p:spPr>
          <a:xfrm>
            <a:off x="3383197" y="4744310"/>
            <a:ext cx="827097" cy="1914634"/>
          </a:xfrm>
          <a:prstGeom prst="rect">
            <a:avLst/>
          </a:prstGeom>
          <a:noFill/>
          <a:ln>
            <a:noFill/>
          </a:ln>
        </p:spPr>
      </p:pic>
      <p:pic>
        <p:nvPicPr>
          <p:cNvPr id="212" name="Google Shape;212;p7" descr="Businessman pointing side"/>
          <p:cNvPicPr preferRelativeResize="0"/>
          <p:nvPr/>
        </p:nvPicPr>
        <p:blipFill rotWithShape="1">
          <a:blip r:embed="rId6">
            <a:alphaModFix/>
          </a:blip>
          <a:srcRect/>
          <a:stretch/>
        </p:blipFill>
        <p:spPr>
          <a:xfrm>
            <a:off x="4300907" y="4253835"/>
            <a:ext cx="866483" cy="1914634"/>
          </a:xfrm>
          <a:prstGeom prst="rect">
            <a:avLst/>
          </a:prstGeom>
          <a:noFill/>
          <a:ln>
            <a:noFill/>
          </a:ln>
        </p:spPr>
      </p:pic>
      <p:pic>
        <p:nvPicPr>
          <p:cNvPr id="213" name="Google Shape;213;p7" descr="Elderly woman thumbs up"/>
          <p:cNvPicPr preferRelativeResize="0"/>
          <p:nvPr/>
        </p:nvPicPr>
        <p:blipFill rotWithShape="1">
          <a:blip r:embed="rId7">
            <a:alphaModFix/>
          </a:blip>
          <a:srcRect/>
          <a:stretch/>
        </p:blipFill>
        <p:spPr>
          <a:xfrm>
            <a:off x="7373073" y="4898164"/>
            <a:ext cx="691459" cy="1606925"/>
          </a:xfrm>
          <a:prstGeom prst="rect">
            <a:avLst/>
          </a:prstGeom>
          <a:noFill/>
          <a:ln>
            <a:noFill/>
          </a:ln>
        </p:spPr>
      </p:pic>
      <p:pic>
        <p:nvPicPr>
          <p:cNvPr id="214" name="Google Shape;214;p7" descr="Old woman thumbs down"/>
          <p:cNvPicPr preferRelativeResize="0"/>
          <p:nvPr/>
        </p:nvPicPr>
        <p:blipFill rotWithShape="1">
          <a:blip r:embed="rId8">
            <a:alphaModFix/>
          </a:blip>
          <a:srcRect/>
          <a:stretch/>
        </p:blipFill>
        <p:spPr>
          <a:xfrm>
            <a:off x="4514897" y="1838326"/>
            <a:ext cx="666966" cy="1640014"/>
          </a:xfrm>
          <a:prstGeom prst="rect">
            <a:avLst/>
          </a:prstGeom>
          <a:noFill/>
          <a:ln>
            <a:noFill/>
          </a:ln>
        </p:spPr>
      </p:pic>
      <p:pic>
        <p:nvPicPr>
          <p:cNvPr id="215" name="Google Shape;215;p7" descr="Casual woman with hand on hip"/>
          <p:cNvPicPr preferRelativeResize="0"/>
          <p:nvPr/>
        </p:nvPicPr>
        <p:blipFill rotWithShape="1">
          <a:blip r:embed="rId9">
            <a:alphaModFix/>
          </a:blip>
          <a:srcRect/>
          <a:stretch/>
        </p:blipFill>
        <p:spPr>
          <a:xfrm>
            <a:off x="10992462" y="1830169"/>
            <a:ext cx="832481" cy="1383731"/>
          </a:xfrm>
          <a:prstGeom prst="rect">
            <a:avLst/>
          </a:prstGeom>
          <a:noFill/>
          <a:ln>
            <a:noFill/>
          </a:ln>
        </p:spPr>
      </p:pic>
      <p:pic>
        <p:nvPicPr>
          <p:cNvPr id="216" name="Google Shape;216;p7" descr="Young businessman presenting"/>
          <p:cNvPicPr preferRelativeResize="0"/>
          <p:nvPr/>
        </p:nvPicPr>
        <p:blipFill rotWithShape="1">
          <a:blip r:embed="rId10">
            <a:alphaModFix/>
          </a:blip>
          <a:srcRect/>
          <a:stretch/>
        </p:blipFill>
        <p:spPr>
          <a:xfrm>
            <a:off x="7286264" y="1869871"/>
            <a:ext cx="919363" cy="1443290"/>
          </a:xfrm>
          <a:prstGeom prst="rect">
            <a:avLst/>
          </a:prstGeom>
          <a:noFill/>
          <a:ln>
            <a:noFill/>
          </a:ln>
        </p:spPr>
      </p:pic>
      <p:pic>
        <p:nvPicPr>
          <p:cNvPr id="217" name="Google Shape;217;p7" descr="House outline"/>
          <p:cNvPicPr preferRelativeResize="0"/>
          <p:nvPr/>
        </p:nvPicPr>
        <p:blipFill rotWithShape="1">
          <a:blip r:embed="rId11">
            <a:alphaModFix/>
          </a:blip>
          <a:srcRect/>
          <a:stretch/>
        </p:blipFill>
        <p:spPr>
          <a:xfrm>
            <a:off x="8321688" y="1766199"/>
            <a:ext cx="1511673" cy="1511673"/>
          </a:xfrm>
          <a:prstGeom prst="rect">
            <a:avLst/>
          </a:prstGeom>
          <a:noFill/>
          <a:ln>
            <a:noFill/>
          </a:ln>
        </p:spPr>
      </p:pic>
      <p:pic>
        <p:nvPicPr>
          <p:cNvPr id="218" name="Google Shape;218;p7" descr="House outline"/>
          <p:cNvPicPr preferRelativeResize="0"/>
          <p:nvPr/>
        </p:nvPicPr>
        <p:blipFill rotWithShape="1">
          <a:blip r:embed="rId11">
            <a:alphaModFix/>
          </a:blip>
          <a:srcRect/>
          <a:stretch/>
        </p:blipFill>
        <p:spPr>
          <a:xfrm>
            <a:off x="9674013" y="1663780"/>
            <a:ext cx="1511673" cy="1511673"/>
          </a:xfrm>
          <a:prstGeom prst="rect">
            <a:avLst/>
          </a:prstGeom>
          <a:noFill/>
          <a:ln>
            <a:noFill/>
          </a:ln>
        </p:spPr>
      </p:pic>
      <p:pic>
        <p:nvPicPr>
          <p:cNvPr id="219" name="Google Shape;219;p7" descr="House outline"/>
          <p:cNvPicPr preferRelativeResize="0"/>
          <p:nvPr/>
        </p:nvPicPr>
        <p:blipFill rotWithShape="1">
          <a:blip r:embed="rId11">
            <a:alphaModFix/>
          </a:blip>
          <a:srcRect/>
          <a:stretch/>
        </p:blipFill>
        <p:spPr>
          <a:xfrm>
            <a:off x="7942563" y="4290856"/>
            <a:ext cx="1511673" cy="1511673"/>
          </a:xfrm>
          <a:prstGeom prst="rect">
            <a:avLst/>
          </a:prstGeom>
          <a:noFill/>
          <a:ln>
            <a:noFill/>
          </a:ln>
        </p:spPr>
      </p:pic>
      <p:pic>
        <p:nvPicPr>
          <p:cNvPr id="220" name="Google Shape;220;p7" descr="House outline"/>
          <p:cNvPicPr preferRelativeResize="0"/>
          <p:nvPr/>
        </p:nvPicPr>
        <p:blipFill rotWithShape="1">
          <a:blip r:embed="rId11">
            <a:alphaModFix/>
          </a:blip>
          <a:srcRect/>
          <a:stretch/>
        </p:blipFill>
        <p:spPr>
          <a:xfrm>
            <a:off x="5117674" y="4740997"/>
            <a:ext cx="1511673" cy="1511673"/>
          </a:xfrm>
          <a:prstGeom prst="rect">
            <a:avLst/>
          </a:prstGeom>
          <a:noFill/>
          <a:ln>
            <a:noFill/>
          </a:ln>
        </p:spPr>
      </p:pic>
      <p:pic>
        <p:nvPicPr>
          <p:cNvPr id="221" name="Google Shape;221;p7" descr="House outline"/>
          <p:cNvPicPr preferRelativeResize="0"/>
          <p:nvPr/>
        </p:nvPicPr>
        <p:blipFill rotWithShape="1">
          <a:blip r:embed="rId11">
            <a:alphaModFix/>
          </a:blip>
          <a:srcRect/>
          <a:stretch/>
        </p:blipFill>
        <p:spPr>
          <a:xfrm>
            <a:off x="3090640" y="1610870"/>
            <a:ext cx="1511673" cy="1511673"/>
          </a:xfrm>
          <a:prstGeom prst="rect">
            <a:avLst/>
          </a:prstGeom>
          <a:noFill/>
          <a:ln>
            <a:noFill/>
          </a:ln>
        </p:spPr>
      </p:pic>
      <p:pic>
        <p:nvPicPr>
          <p:cNvPr id="222" name="Google Shape;222;p7" descr="House outline"/>
          <p:cNvPicPr preferRelativeResize="0"/>
          <p:nvPr/>
        </p:nvPicPr>
        <p:blipFill rotWithShape="1">
          <a:blip r:embed="rId11">
            <a:alphaModFix/>
          </a:blip>
          <a:srcRect/>
          <a:stretch/>
        </p:blipFill>
        <p:spPr>
          <a:xfrm>
            <a:off x="586126" y="3535020"/>
            <a:ext cx="1511673" cy="1511673"/>
          </a:xfrm>
          <a:prstGeom prst="rect">
            <a:avLst/>
          </a:prstGeom>
          <a:noFill/>
          <a:ln>
            <a:noFill/>
          </a:ln>
        </p:spPr>
      </p:pic>
      <p:sp>
        <p:nvSpPr>
          <p:cNvPr id="223" name="Google Shape;223;p7"/>
          <p:cNvSpPr txBox="1"/>
          <p:nvPr/>
        </p:nvSpPr>
        <p:spPr>
          <a:xfrm>
            <a:off x="7820199" y="3226629"/>
            <a:ext cx="260965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One can have multiple houses linked to them </a:t>
            </a:r>
            <a:endParaRPr>
              <a:latin typeface="Dreaming Outloud Pro" panose="03050502040302030504" pitchFamily="66" charset="77"/>
              <a:cs typeface="Dreaming Outloud Pro" panose="03050502040302030504" pitchFamily="66" charset="77"/>
            </a:endParaRPr>
          </a:p>
        </p:txBody>
      </p:sp>
      <p:sp>
        <p:nvSpPr>
          <p:cNvPr id="224" name="Google Shape;224;p7"/>
          <p:cNvSpPr txBox="1"/>
          <p:nvPr/>
        </p:nvSpPr>
        <p:spPr>
          <a:xfrm>
            <a:off x="4019696" y="6208728"/>
            <a:ext cx="260965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multiple can be linked to one house</a:t>
            </a:r>
            <a:endParaRPr>
              <a:latin typeface="Dreaming Outloud Pro" panose="03050502040302030504" pitchFamily="66" charset="77"/>
              <a:cs typeface="Dreaming Outloud Pro" panose="03050502040302030504" pitchFamily="66" charset="77"/>
            </a:endParaRPr>
          </a:p>
        </p:txBody>
      </p:sp>
      <p:pic>
        <p:nvPicPr>
          <p:cNvPr id="225" name="Google Shape;225;p7" descr="House outline"/>
          <p:cNvPicPr preferRelativeResize="0"/>
          <p:nvPr/>
        </p:nvPicPr>
        <p:blipFill rotWithShape="1">
          <a:blip r:embed="rId11">
            <a:alphaModFix/>
          </a:blip>
          <a:srcRect/>
          <a:stretch/>
        </p:blipFill>
        <p:spPr>
          <a:xfrm>
            <a:off x="10775858" y="4266483"/>
            <a:ext cx="1285677" cy="1285677"/>
          </a:xfrm>
          <a:prstGeom prst="rect">
            <a:avLst/>
          </a:prstGeom>
          <a:noFill/>
          <a:ln>
            <a:noFill/>
          </a:ln>
        </p:spPr>
      </p:pic>
      <p:sp>
        <p:nvSpPr>
          <p:cNvPr id="226" name="Google Shape;226;p7"/>
          <p:cNvSpPr txBox="1"/>
          <p:nvPr/>
        </p:nvSpPr>
        <p:spPr>
          <a:xfrm>
            <a:off x="10543286" y="5441533"/>
            <a:ext cx="162102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Empty houses may exist</a:t>
            </a:r>
            <a:endParaRPr>
              <a:latin typeface="Dreaming Outloud Pro" panose="03050502040302030504" pitchFamily="66" charset="77"/>
              <a:cs typeface="Dreaming Outloud Pro" panose="03050502040302030504" pitchFamily="66" charset="77"/>
            </a:endParaRPr>
          </a:p>
        </p:txBody>
      </p:sp>
      <p:sp>
        <p:nvSpPr>
          <p:cNvPr id="227" name="Google Shape;227;p7"/>
          <p:cNvSpPr txBox="1"/>
          <p:nvPr/>
        </p:nvSpPr>
        <p:spPr>
          <a:xfrm>
            <a:off x="160705" y="5002841"/>
            <a:ext cx="260965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One or more may also be an admin</a:t>
            </a:r>
            <a:endParaRPr>
              <a:latin typeface="Dreaming Outloud Pro" panose="03050502040302030504" pitchFamily="66" charset="77"/>
              <a:cs typeface="Dreaming Outloud Pro" panose="03050502040302030504" pitchFamily="66" charset="77"/>
            </a:endParaRPr>
          </a:p>
        </p:txBody>
      </p:sp>
      <p:sp>
        <p:nvSpPr>
          <p:cNvPr id="228" name="Google Shape;228;p7"/>
          <p:cNvSpPr txBox="1"/>
          <p:nvPr/>
        </p:nvSpPr>
        <p:spPr>
          <a:xfrm>
            <a:off x="10437802" y="3090527"/>
            <a:ext cx="178853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Residents may not own a house but require access</a:t>
            </a:r>
            <a:endParaRPr>
              <a:latin typeface="Dreaming Outloud Pro" panose="03050502040302030504" pitchFamily="66" charset="77"/>
              <a:cs typeface="Dreaming Outloud Pro" panose="03050502040302030504" pitchFamily="66" charset="77"/>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34" name="Google Shape;234;p8"/>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235" name="Google Shape;235;p8" descr="Aesthetic liquid watercolor and ink"/>
          <p:cNvPicPr preferRelativeResize="0"/>
          <p:nvPr/>
        </p:nvPicPr>
        <p:blipFill rotWithShape="1">
          <a:blip r:embed="rId3">
            <a:alphaModFix amt="35000"/>
          </a:blip>
          <a:srcRect t="2586" b="5949"/>
          <a:stretch/>
        </p:blipFill>
        <p:spPr>
          <a:xfrm>
            <a:off x="20" y="10"/>
            <a:ext cx="12191980" cy="6857990"/>
          </a:xfrm>
          <a:prstGeom prst="rect">
            <a:avLst/>
          </a:prstGeom>
          <a:noFill/>
          <a:ln>
            <a:noFill/>
          </a:ln>
        </p:spPr>
      </p:pic>
      <p:sp>
        <p:nvSpPr>
          <p:cNvPr id="236" name="Google Shape;236;p8"/>
          <p:cNvSpPr txBox="1">
            <a:spLocks noGrp="1"/>
          </p:cNvSpPr>
          <p:nvPr>
            <p:ph type="title"/>
          </p:nvPr>
        </p:nvSpPr>
        <p:spPr>
          <a:xfrm>
            <a:off x="838201" y="1065862"/>
            <a:ext cx="3313164" cy="47262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000"/>
              <a:buFont typeface="Arial"/>
              <a:buNone/>
            </a:pPr>
            <a:r>
              <a:rPr lang="en-US" sz="4000">
                <a:solidFill>
                  <a:srgbClr val="FFFFFF"/>
                </a:solidFill>
                <a:latin typeface="Dreaming Outloud Pro" panose="03050502040302030504" pitchFamily="66" charset="77"/>
                <a:ea typeface="Arial"/>
                <a:cs typeface="Dreaming Outloud Pro" panose="03050502040302030504" pitchFamily="66" charset="77"/>
                <a:sym typeface="Arial"/>
              </a:rPr>
              <a:t>METERING</a:t>
            </a:r>
            <a:endParaRPr>
              <a:latin typeface="Dreaming Outloud Pro" panose="03050502040302030504" pitchFamily="66" charset="77"/>
              <a:cs typeface="Dreaming Outloud Pro" panose="03050502040302030504" pitchFamily="66" charset="77"/>
            </a:endParaRPr>
          </a:p>
        </p:txBody>
      </p:sp>
      <p:cxnSp>
        <p:nvCxnSpPr>
          <p:cNvPr id="237" name="Google Shape;237;p8"/>
          <p:cNvCxnSpPr/>
          <p:nvPr/>
        </p:nvCxnSpPr>
        <p:spPr>
          <a:xfrm>
            <a:off x="4653372" y="2286000"/>
            <a:ext cx="0" cy="2286000"/>
          </a:xfrm>
          <a:prstGeom prst="straightConnector1">
            <a:avLst/>
          </a:prstGeom>
          <a:noFill/>
          <a:ln w="15875" cap="flat" cmpd="sng">
            <a:solidFill>
              <a:srgbClr val="FFFFFF"/>
            </a:solidFill>
            <a:prstDash val="solid"/>
            <a:miter lim="800000"/>
            <a:headEnd type="none" w="sm" len="sm"/>
            <a:tailEnd type="none" w="sm" len="sm"/>
          </a:ln>
        </p:spPr>
      </p:cxnSp>
      <p:sp>
        <p:nvSpPr>
          <p:cNvPr id="238" name="Google Shape;238;p8"/>
          <p:cNvSpPr txBox="1">
            <a:spLocks noGrp="1"/>
          </p:cNvSpPr>
          <p:nvPr>
            <p:ph type="body" idx="1"/>
          </p:nvPr>
        </p:nvSpPr>
        <p:spPr>
          <a:xfrm>
            <a:off x="5155379" y="1065862"/>
            <a:ext cx="5744685" cy="4726276"/>
          </a:xfrm>
          <a:prstGeom prst="rect">
            <a:avLst/>
          </a:prstGeom>
          <a:noFill/>
          <a:ln>
            <a:noFill/>
          </a:ln>
        </p:spPr>
        <p:txBody>
          <a:bodyPr spcFirstLastPara="1" wrap="square" lIns="91425" tIns="45700" rIns="91425" bIns="45700" anchor="ctr" anchorCtr="0">
            <a:normAutofit/>
          </a:bodyPr>
          <a:lstStyle/>
          <a:p>
            <a:pPr marL="914400" lvl="0" indent="0" algn="just" rtl="0">
              <a:lnSpc>
                <a:spcPct val="90000"/>
              </a:lnSpc>
              <a:spcBef>
                <a:spcPts val="0"/>
              </a:spcBef>
              <a:spcAft>
                <a:spcPts val="0"/>
              </a:spcAft>
              <a:buClr>
                <a:srgbClr val="F2F2F2"/>
              </a:buClr>
              <a:buSzPts val="2400"/>
              <a:buNone/>
            </a:pPr>
            <a:r>
              <a:rPr lang="en-US" sz="2400" b="0" i="0" u="none" strike="noStrike">
                <a:solidFill>
                  <a:srgbClr val="F2F2F2"/>
                </a:solidFill>
                <a:latin typeface="Dreaming Outloud Pro" panose="03050502040302030504" pitchFamily="66" charset="77"/>
                <a:ea typeface="Arial"/>
                <a:cs typeface="Dreaming Outloud Pro" panose="03050502040302030504" pitchFamily="66" charset="77"/>
                <a:sym typeface="Arial"/>
              </a:rPr>
              <a:t>A meter has a unique ID and multiple readings. </a:t>
            </a:r>
            <a:endParaRPr>
              <a:latin typeface="Dreaming Outloud Pro" panose="03050502040302030504" pitchFamily="66" charset="77"/>
              <a:cs typeface="Dreaming Outloud Pro" panose="03050502040302030504" pitchFamily="66" charset="77"/>
            </a:endParaRPr>
          </a:p>
          <a:p>
            <a:pPr marL="914400" lvl="0" indent="0" algn="just" rtl="0">
              <a:lnSpc>
                <a:spcPct val="90000"/>
              </a:lnSpc>
              <a:spcBef>
                <a:spcPts val="800"/>
              </a:spcBef>
              <a:spcAft>
                <a:spcPts val="0"/>
              </a:spcAft>
              <a:buClr>
                <a:schemeClr val="lt1"/>
              </a:buClr>
              <a:buSzPts val="2400"/>
              <a:buNone/>
            </a:pPr>
            <a:endParaRPr sz="2400">
              <a:solidFill>
                <a:srgbClr val="F2F2F2"/>
              </a:solidFill>
              <a:latin typeface="Dreaming Outloud Pro" panose="03050502040302030504" pitchFamily="66" charset="77"/>
              <a:ea typeface="Arial"/>
              <a:cs typeface="Dreaming Outloud Pro" panose="03050502040302030504" pitchFamily="66" charset="77"/>
              <a:sym typeface="Arial"/>
            </a:endParaRPr>
          </a:p>
          <a:p>
            <a:pPr marL="914400" lvl="0" indent="0" algn="just" rtl="0">
              <a:lnSpc>
                <a:spcPct val="90000"/>
              </a:lnSpc>
              <a:spcBef>
                <a:spcPts val="800"/>
              </a:spcBef>
              <a:spcAft>
                <a:spcPts val="0"/>
              </a:spcAft>
              <a:buClr>
                <a:srgbClr val="F2F2F2"/>
              </a:buClr>
              <a:buSzPts val="2400"/>
              <a:buNone/>
            </a:pPr>
            <a:r>
              <a:rPr lang="en-US" sz="2400" b="0" i="0" u="none" strike="noStrike">
                <a:solidFill>
                  <a:srgbClr val="F2F2F2"/>
                </a:solidFill>
                <a:latin typeface="Dreaming Outloud Pro" panose="03050502040302030504" pitchFamily="66" charset="77"/>
                <a:ea typeface="Arial"/>
                <a:cs typeface="Dreaming Outloud Pro" panose="03050502040302030504" pitchFamily="66" charset="77"/>
                <a:sym typeface="Arial"/>
              </a:rPr>
              <a:t>The readings contain the time and date stamp.</a:t>
            </a:r>
            <a:endParaRPr sz="3200" b="0" i="0" u="none" strike="noStrike">
              <a:solidFill>
                <a:srgbClr val="F2F2F2"/>
              </a:solidFill>
              <a:latin typeface="Dreaming Outloud Pro" panose="03050502040302030504" pitchFamily="66" charset="77"/>
              <a:ea typeface="Arial"/>
              <a:cs typeface="Dreaming Outloud Pro" panose="03050502040302030504" pitchFamily="66" charset="77"/>
              <a:sym typeface="Arial"/>
            </a:endParaRPr>
          </a:p>
          <a:p>
            <a:pPr marL="0" lvl="0" indent="0" algn="l" rtl="0">
              <a:lnSpc>
                <a:spcPct val="90000"/>
              </a:lnSpc>
              <a:spcBef>
                <a:spcPts val="1800"/>
              </a:spcBef>
              <a:spcAft>
                <a:spcPts val="0"/>
              </a:spcAft>
              <a:buClr>
                <a:schemeClr val="lt1"/>
              </a:buClr>
              <a:buSzPts val="2400"/>
              <a:buNone/>
            </a:pPr>
            <a:br>
              <a:rPr lang="en-US" sz="2400">
                <a:latin typeface="Dreaming Outloud Pro" panose="03050502040302030504" pitchFamily="66" charset="77"/>
                <a:cs typeface="Dreaming Outloud Pro" panose="03050502040302030504" pitchFamily="66" charset="77"/>
              </a:rPr>
            </a:br>
            <a:endParaRPr sz="2000">
              <a:solidFill>
                <a:srgbClr val="FFFFFF"/>
              </a:solidFill>
              <a:latin typeface="Dreaming Outloud Pro" panose="03050502040302030504" pitchFamily="66" charset="77"/>
              <a:cs typeface="Dreaming Outloud Pro" panose="03050502040302030504" pitchFamily="66" charset="77"/>
            </a:endParaRPr>
          </a:p>
        </p:txBody>
      </p:sp>
      <p:pic>
        <p:nvPicPr>
          <p:cNvPr id="239" name="Google Shape;239;p8" descr="Coffee outline"/>
          <p:cNvPicPr preferRelativeResize="0"/>
          <p:nvPr/>
        </p:nvPicPr>
        <p:blipFill rotWithShape="1">
          <a:blip r:embed="rId4">
            <a:alphaModFix/>
          </a:blip>
          <a:srcRect/>
          <a:stretch/>
        </p:blipFill>
        <p:spPr>
          <a:xfrm>
            <a:off x="10564641" y="5554394"/>
            <a:ext cx="504049" cy="475489"/>
          </a:xfrm>
          <a:prstGeom prst="rect">
            <a:avLst/>
          </a:prstGeom>
          <a:noFill/>
          <a:ln>
            <a:noFill/>
          </a:ln>
        </p:spPr>
      </p:pic>
      <p:pic>
        <p:nvPicPr>
          <p:cNvPr id="240" name="Google Shape;240;p8" descr="Whisk outline"/>
          <p:cNvPicPr preferRelativeResize="0"/>
          <p:nvPr/>
        </p:nvPicPr>
        <p:blipFill rotWithShape="1">
          <a:blip r:embed="rId5">
            <a:alphaModFix/>
          </a:blip>
          <a:srcRect/>
          <a:stretch/>
        </p:blipFill>
        <p:spPr>
          <a:xfrm rot="10800000">
            <a:off x="10785149" y="5611054"/>
            <a:ext cx="354843" cy="334737"/>
          </a:xfrm>
          <a:prstGeom prst="rect">
            <a:avLst/>
          </a:prstGeom>
          <a:noFill/>
          <a:ln>
            <a:noFill/>
          </a:ln>
        </p:spPr>
      </p:pic>
      <p:pic>
        <p:nvPicPr>
          <p:cNvPr id="241" name="Google Shape;241;p8" descr="Burger and drink outline"/>
          <p:cNvPicPr preferRelativeResize="0"/>
          <p:nvPr/>
        </p:nvPicPr>
        <p:blipFill rotWithShape="1">
          <a:blip r:embed="rId6">
            <a:alphaModFix/>
          </a:blip>
          <a:srcRect/>
          <a:stretch/>
        </p:blipFill>
        <p:spPr>
          <a:xfrm>
            <a:off x="10316441" y="5558966"/>
            <a:ext cx="494355" cy="466344"/>
          </a:xfrm>
          <a:prstGeom prst="rect">
            <a:avLst/>
          </a:prstGeom>
          <a:noFill/>
          <a:ln>
            <a:noFill/>
          </a:ln>
        </p:spPr>
      </p:pic>
      <p:pic>
        <p:nvPicPr>
          <p:cNvPr id="242" name="Google Shape;242;p8" descr="Table and chairs outline"/>
          <p:cNvPicPr preferRelativeResize="0"/>
          <p:nvPr/>
        </p:nvPicPr>
        <p:blipFill rotWithShape="1">
          <a:blip r:embed="rId7">
            <a:alphaModFix/>
          </a:blip>
          <a:srcRect/>
          <a:stretch/>
        </p:blipFill>
        <p:spPr>
          <a:xfrm>
            <a:off x="10094561" y="5609895"/>
            <a:ext cx="1099142" cy="1036863"/>
          </a:xfrm>
          <a:prstGeom prst="rect">
            <a:avLst/>
          </a:prstGeom>
          <a:noFill/>
          <a:ln>
            <a:noFill/>
          </a:ln>
        </p:spPr>
      </p:pic>
      <p:pic>
        <p:nvPicPr>
          <p:cNvPr id="243" name="Google Shape;243;p8" descr="House outline"/>
          <p:cNvPicPr preferRelativeResize="0"/>
          <p:nvPr/>
        </p:nvPicPr>
        <p:blipFill rotWithShape="1">
          <a:blip r:embed="rId8">
            <a:alphaModFix/>
          </a:blip>
          <a:srcRect/>
          <a:stretch/>
        </p:blipFill>
        <p:spPr>
          <a:xfrm>
            <a:off x="2445511" y="5189954"/>
            <a:ext cx="1511673" cy="1511673"/>
          </a:xfrm>
          <a:prstGeom prst="rect">
            <a:avLst/>
          </a:prstGeom>
          <a:noFill/>
          <a:ln>
            <a:noFill/>
          </a:ln>
        </p:spPr>
      </p:pic>
      <p:pic>
        <p:nvPicPr>
          <p:cNvPr id="244" name="Google Shape;244;p8" descr="Rubber duck with solid fill"/>
          <p:cNvPicPr preferRelativeResize="0"/>
          <p:nvPr/>
        </p:nvPicPr>
        <p:blipFill rotWithShape="1">
          <a:blip r:embed="rId9">
            <a:alphaModFix/>
          </a:blip>
          <a:srcRect/>
          <a:stretch/>
        </p:blipFill>
        <p:spPr>
          <a:xfrm>
            <a:off x="7924830" y="5109426"/>
            <a:ext cx="444968" cy="444968"/>
          </a:xfrm>
          <a:prstGeom prst="rect">
            <a:avLst/>
          </a:prstGeom>
          <a:noFill/>
          <a:ln>
            <a:noFill/>
          </a:ln>
        </p:spPr>
      </p:pic>
      <p:pic>
        <p:nvPicPr>
          <p:cNvPr id="245" name="Google Shape;245;p8" descr="Bathtub outline"/>
          <p:cNvPicPr preferRelativeResize="0"/>
          <p:nvPr/>
        </p:nvPicPr>
        <p:blipFill rotWithShape="1">
          <a:blip r:embed="rId10">
            <a:alphaModFix/>
          </a:blip>
          <a:srcRect/>
          <a:stretch/>
        </p:blipFill>
        <p:spPr>
          <a:xfrm>
            <a:off x="7565947" y="4988448"/>
            <a:ext cx="1036862" cy="1036862"/>
          </a:xfrm>
          <a:prstGeom prst="rect">
            <a:avLst/>
          </a:prstGeom>
          <a:noFill/>
          <a:ln>
            <a:noFill/>
          </a:ln>
        </p:spPr>
      </p:pic>
      <p:cxnSp>
        <p:nvCxnSpPr>
          <p:cNvPr id="246" name="Google Shape;246;p8"/>
          <p:cNvCxnSpPr/>
          <p:nvPr/>
        </p:nvCxnSpPr>
        <p:spPr>
          <a:xfrm>
            <a:off x="4151365" y="6128326"/>
            <a:ext cx="1377898" cy="0"/>
          </a:xfrm>
          <a:prstGeom prst="straightConnector1">
            <a:avLst/>
          </a:prstGeom>
          <a:noFill/>
          <a:ln w="9525" cap="flat" cmpd="sng">
            <a:solidFill>
              <a:schemeClr val="accent3"/>
            </a:solidFill>
            <a:prstDash val="solid"/>
            <a:miter lim="800000"/>
            <a:headEnd type="none" w="sm" len="sm"/>
            <a:tailEnd type="triangle" w="med" len="med"/>
          </a:ln>
        </p:spPr>
      </p:cxnSp>
      <p:pic>
        <p:nvPicPr>
          <p:cNvPr id="247" name="Google Shape;247;p8" descr="Speedometer Low with solid fill"/>
          <p:cNvPicPr preferRelativeResize="0"/>
          <p:nvPr/>
        </p:nvPicPr>
        <p:blipFill rotWithShape="1">
          <a:blip r:embed="rId11">
            <a:alphaModFix/>
          </a:blip>
          <a:srcRect/>
          <a:stretch/>
        </p:blipFill>
        <p:spPr>
          <a:xfrm>
            <a:off x="5733569" y="5671126"/>
            <a:ext cx="914400" cy="914400"/>
          </a:xfrm>
          <a:prstGeom prst="rect">
            <a:avLst/>
          </a:prstGeom>
          <a:noFill/>
          <a:ln>
            <a:noFill/>
          </a:ln>
        </p:spPr>
      </p:pic>
      <p:cxnSp>
        <p:nvCxnSpPr>
          <p:cNvPr id="248" name="Google Shape;248;p8"/>
          <p:cNvCxnSpPr/>
          <p:nvPr/>
        </p:nvCxnSpPr>
        <p:spPr>
          <a:xfrm rot="10800000" flipH="1">
            <a:off x="6769416" y="5945790"/>
            <a:ext cx="1377898" cy="182536"/>
          </a:xfrm>
          <a:prstGeom prst="straightConnector1">
            <a:avLst/>
          </a:prstGeom>
          <a:noFill/>
          <a:ln w="9525" cap="flat" cmpd="sng">
            <a:solidFill>
              <a:schemeClr val="accent3"/>
            </a:solidFill>
            <a:prstDash val="solid"/>
            <a:miter lim="800000"/>
            <a:headEnd type="none" w="sm" len="sm"/>
            <a:tailEnd type="triangle" w="med" len="med"/>
          </a:ln>
        </p:spPr>
      </p:cxnSp>
      <p:cxnSp>
        <p:nvCxnSpPr>
          <p:cNvPr id="249" name="Google Shape;249;p8"/>
          <p:cNvCxnSpPr/>
          <p:nvPr/>
        </p:nvCxnSpPr>
        <p:spPr>
          <a:xfrm>
            <a:off x="6769416" y="6128326"/>
            <a:ext cx="3174684" cy="0"/>
          </a:xfrm>
          <a:prstGeom prst="straightConnector1">
            <a:avLst/>
          </a:prstGeom>
          <a:noFill/>
          <a:ln w="9525" cap="flat" cmpd="sng">
            <a:solidFill>
              <a:schemeClr val="accent3"/>
            </a:solidFill>
            <a:prstDash val="solid"/>
            <a:miter lim="800000"/>
            <a:headEnd type="none" w="sm" len="sm"/>
            <a:tailEnd type="triangle" w="med" len="med"/>
          </a:ln>
        </p:spPr>
      </p:cxnSp>
      <p:pic>
        <p:nvPicPr>
          <p:cNvPr id="250" name="Google Shape;250;p8" descr="Businesswoman pointing up"/>
          <p:cNvPicPr preferRelativeResize="0"/>
          <p:nvPr/>
        </p:nvPicPr>
        <p:blipFill rotWithShape="1">
          <a:blip r:embed="rId12">
            <a:alphaModFix/>
          </a:blip>
          <a:srcRect/>
          <a:stretch/>
        </p:blipFill>
        <p:spPr>
          <a:xfrm flipH="1">
            <a:off x="11035095" y="5665389"/>
            <a:ext cx="399965" cy="925873"/>
          </a:xfrm>
          <a:prstGeom prst="rect">
            <a:avLst/>
          </a:prstGeom>
          <a:noFill/>
          <a:ln>
            <a:noFill/>
          </a:ln>
        </p:spPr>
      </p:pic>
      <p:pic>
        <p:nvPicPr>
          <p:cNvPr id="251" name="Google Shape;251;p8" descr="Businessman pointing side"/>
          <p:cNvPicPr preferRelativeResize="0"/>
          <p:nvPr/>
        </p:nvPicPr>
        <p:blipFill rotWithShape="1">
          <a:blip r:embed="rId13">
            <a:alphaModFix/>
          </a:blip>
          <a:srcRect/>
          <a:stretch/>
        </p:blipFill>
        <p:spPr>
          <a:xfrm flipH="1">
            <a:off x="10081402" y="5613302"/>
            <a:ext cx="419011" cy="925873"/>
          </a:xfrm>
          <a:prstGeom prst="rect">
            <a:avLst/>
          </a:prstGeom>
          <a:noFill/>
          <a:ln>
            <a:noFill/>
          </a:ln>
        </p:spPr>
      </p:pic>
      <p:pic>
        <p:nvPicPr>
          <p:cNvPr id="252" name="Google Shape;252;p8" descr="Smart Phone with solid fill"/>
          <p:cNvPicPr preferRelativeResize="0"/>
          <p:nvPr/>
        </p:nvPicPr>
        <p:blipFill rotWithShape="1">
          <a:blip r:embed="rId14">
            <a:alphaModFix/>
          </a:blip>
          <a:srcRect/>
          <a:stretch/>
        </p:blipFill>
        <p:spPr>
          <a:xfrm rot="1456724">
            <a:off x="11000292" y="5546465"/>
            <a:ext cx="182347" cy="182347"/>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7"/>
        <p:cNvGrpSpPr/>
        <p:nvPr/>
      </p:nvGrpSpPr>
      <p:grpSpPr>
        <a:xfrm>
          <a:off x="0" y="0"/>
          <a:ext cx="0" cy="0"/>
          <a:chOff x="0" y="0"/>
          <a:chExt cx="0" cy="0"/>
        </a:xfrm>
      </p:grpSpPr>
      <p:sp>
        <p:nvSpPr>
          <p:cNvPr id="258" name="Google Shape;258;p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259" name="Google Shape;259;p9"/>
          <p:cNvSpPr txBox="1">
            <a:spLocks noGrp="1"/>
          </p:cNvSpPr>
          <p:nvPr>
            <p:ph type="title"/>
          </p:nvPr>
        </p:nvSpPr>
        <p:spPr>
          <a:xfrm>
            <a:off x="643468" y="643467"/>
            <a:ext cx="3808611" cy="119982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Arial"/>
              <a:buNone/>
            </a:pPr>
            <a:r>
              <a:rPr lang="en-US" dirty="0">
                <a:solidFill>
                  <a:schemeClr val="lt1"/>
                </a:solidFill>
                <a:latin typeface="Dreaming Outloud Pro" panose="03050502040302030504" pitchFamily="66" charset="77"/>
                <a:ea typeface="Arial"/>
                <a:cs typeface="Dreaming Outloud Pro" panose="03050502040302030504" pitchFamily="66" charset="77"/>
                <a:sym typeface="Arial"/>
              </a:rPr>
              <a:t>VIEWS</a:t>
            </a:r>
            <a:endParaRPr dirty="0">
              <a:latin typeface="Dreaming Outloud Pro" panose="03050502040302030504" pitchFamily="66" charset="77"/>
              <a:cs typeface="Dreaming Outloud Pro" panose="03050502040302030504" pitchFamily="66" charset="77"/>
            </a:endParaRPr>
          </a:p>
        </p:txBody>
      </p:sp>
      <p:pic>
        <p:nvPicPr>
          <p:cNvPr id="260" name="Google Shape;260;p9" descr="Aesthetic liquid watercolor and ink"/>
          <p:cNvPicPr preferRelativeResize="0"/>
          <p:nvPr/>
        </p:nvPicPr>
        <p:blipFill rotWithShape="1">
          <a:blip r:embed="rId3">
            <a:alphaModFix/>
          </a:blip>
          <a:srcRect l="10049" r="36478"/>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261" name="Google Shape;261;p9" descr="Smart Phone with solid fill"/>
          <p:cNvPicPr preferRelativeResize="0"/>
          <p:nvPr/>
        </p:nvPicPr>
        <p:blipFill rotWithShape="1">
          <a:blip r:embed="rId4">
            <a:alphaModFix/>
          </a:blip>
          <a:srcRect/>
          <a:stretch/>
        </p:blipFill>
        <p:spPr>
          <a:xfrm>
            <a:off x="7315199" y="209862"/>
            <a:ext cx="5186597" cy="5186597"/>
          </a:xfrm>
          <a:prstGeom prst="rect">
            <a:avLst/>
          </a:prstGeom>
          <a:noFill/>
          <a:ln>
            <a:noFill/>
          </a:ln>
        </p:spPr>
      </p:pic>
      <p:pic>
        <p:nvPicPr>
          <p:cNvPr id="262" name="Google Shape;262;p9" descr="Phone Vibration with solid fill"/>
          <p:cNvPicPr preferRelativeResize="0"/>
          <p:nvPr/>
        </p:nvPicPr>
        <p:blipFill rotWithShape="1">
          <a:blip r:embed="rId5">
            <a:alphaModFix/>
          </a:blip>
          <a:srcRect/>
          <a:stretch/>
        </p:blipFill>
        <p:spPr>
          <a:xfrm>
            <a:off x="5361528" y="4664484"/>
            <a:ext cx="2193516" cy="2193516"/>
          </a:xfrm>
          <a:prstGeom prst="rect">
            <a:avLst/>
          </a:prstGeom>
          <a:noFill/>
          <a:ln>
            <a:noFill/>
          </a:ln>
        </p:spPr>
      </p:pic>
      <p:pic>
        <p:nvPicPr>
          <p:cNvPr id="263" name="Google Shape;263;p9" descr="Leaky Tap with solid fill"/>
          <p:cNvPicPr preferRelativeResize="0"/>
          <p:nvPr/>
        </p:nvPicPr>
        <p:blipFill rotWithShape="1">
          <a:blip r:embed="rId6">
            <a:alphaModFix/>
          </a:blip>
          <a:srcRect/>
          <a:stretch/>
        </p:blipFill>
        <p:spPr>
          <a:xfrm rot="1572198">
            <a:off x="5965482" y="5244492"/>
            <a:ext cx="985605" cy="985605"/>
          </a:xfrm>
          <a:prstGeom prst="rect">
            <a:avLst/>
          </a:prstGeom>
          <a:noFill/>
          <a:ln>
            <a:noFill/>
          </a:ln>
        </p:spPr>
      </p:pic>
      <p:pic>
        <p:nvPicPr>
          <p:cNvPr id="264" name="Google Shape;264;p9" descr="Double Tap Gesture with solid fill"/>
          <p:cNvPicPr preferRelativeResize="0"/>
          <p:nvPr/>
        </p:nvPicPr>
        <p:blipFill rotWithShape="1">
          <a:blip r:embed="rId7">
            <a:alphaModFix/>
          </a:blip>
          <a:srcRect/>
          <a:stretch/>
        </p:blipFill>
        <p:spPr>
          <a:xfrm rot="-2822097">
            <a:off x="10149685" y="2266316"/>
            <a:ext cx="2046936" cy="2046936"/>
          </a:xfrm>
          <a:prstGeom prst="rect">
            <a:avLst/>
          </a:prstGeom>
          <a:noFill/>
          <a:ln>
            <a:noFill/>
          </a:ln>
        </p:spPr>
      </p:pic>
      <p:pic>
        <p:nvPicPr>
          <p:cNvPr id="265" name="Google Shape;265;p9" descr="Speedometer Low with solid fill"/>
          <p:cNvPicPr preferRelativeResize="0"/>
          <p:nvPr/>
        </p:nvPicPr>
        <p:blipFill rotWithShape="1">
          <a:blip r:embed="rId8">
            <a:alphaModFix/>
          </a:blip>
          <a:srcRect/>
          <a:stretch/>
        </p:blipFill>
        <p:spPr>
          <a:xfrm>
            <a:off x="9317555" y="1189808"/>
            <a:ext cx="1205539" cy="1205539"/>
          </a:xfrm>
          <a:prstGeom prst="rect">
            <a:avLst/>
          </a:prstGeom>
          <a:noFill/>
          <a:ln>
            <a:noFill/>
          </a:ln>
        </p:spPr>
      </p:pic>
      <p:pic>
        <p:nvPicPr>
          <p:cNvPr id="266" name="Google Shape;266;p9" descr="Bar chart with solid fill"/>
          <p:cNvPicPr preferRelativeResize="0"/>
          <p:nvPr/>
        </p:nvPicPr>
        <p:blipFill rotWithShape="1">
          <a:blip r:embed="rId9">
            <a:alphaModFix/>
          </a:blip>
          <a:srcRect/>
          <a:stretch/>
        </p:blipFill>
        <p:spPr>
          <a:xfrm>
            <a:off x="9946484" y="3595131"/>
            <a:ext cx="914400" cy="914400"/>
          </a:xfrm>
          <a:prstGeom prst="rect">
            <a:avLst/>
          </a:prstGeom>
          <a:noFill/>
          <a:ln>
            <a:noFill/>
          </a:ln>
        </p:spPr>
      </p:pic>
      <p:pic>
        <p:nvPicPr>
          <p:cNvPr id="267" name="Google Shape;267;p9" descr="Pie chart with solid fill"/>
          <p:cNvPicPr preferRelativeResize="0"/>
          <p:nvPr/>
        </p:nvPicPr>
        <p:blipFill rotWithShape="1">
          <a:blip r:embed="rId10">
            <a:alphaModFix/>
          </a:blip>
          <a:srcRect/>
          <a:stretch/>
        </p:blipFill>
        <p:spPr>
          <a:xfrm>
            <a:off x="9127837" y="2738352"/>
            <a:ext cx="646919" cy="646919"/>
          </a:xfrm>
          <a:prstGeom prst="rect">
            <a:avLst/>
          </a:prstGeom>
          <a:noFill/>
          <a:ln>
            <a:noFill/>
          </a:ln>
        </p:spPr>
      </p:pic>
      <p:pic>
        <p:nvPicPr>
          <p:cNvPr id="268" name="Google Shape;268;p9" descr="Upward trend outline"/>
          <p:cNvPicPr preferRelativeResize="0"/>
          <p:nvPr/>
        </p:nvPicPr>
        <p:blipFill rotWithShape="1">
          <a:blip r:embed="rId11">
            <a:alphaModFix/>
          </a:blip>
          <a:srcRect/>
          <a:stretch/>
        </p:blipFill>
        <p:spPr>
          <a:xfrm>
            <a:off x="9005924" y="3553550"/>
            <a:ext cx="914400" cy="914400"/>
          </a:xfrm>
          <a:prstGeom prst="rect">
            <a:avLst/>
          </a:prstGeom>
          <a:noFill/>
          <a:ln>
            <a:noFill/>
          </a:ln>
        </p:spPr>
      </p:pic>
      <p:sp>
        <p:nvSpPr>
          <p:cNvPr id="269" name="Google Shape;269;p9"/>
          <p:cNvSpPr txBox="1"/>
          <p:nvPr/>
        </p:nvSpPr>
        <p:spPr>
          <a:xfrm>
            <a:off x="1049311" y="2395347"/>
            <a:ext cx="3582650"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sym typeface="Arial"/>
              </a:rPr>
              <a:t>Users receive all their data and analytics through a mobile application.</a:t>
            </a:r>
            <a:endParaRPr dirty="0">
              <a:latin typeface="Dreaming Outloud Pro" panose="03050502040302030504" pitchFamily="66" charset="77"/>
              <a:cs typeface="Dreaming Outloud Pro" panose="03050502040302030504" pitchFamily="66" charset="77"/>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sym typeface="Arial"/>
              </a:rPr>
              <a:t>They also receive alerts and notifications via the application</a:t>
            </a:r>
            <a:endParaRPr dirty="0">
              <a:latin typeface="Dreaming Outloud Pro" panose="03050502040302030504" pitchFamily="66" charset="77"/>
              <a:cs typeface="Dreaming Outloud Pro" panose="03050502040302030504" pitchFamily="66" charset="77"/>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sym typeface="Arial"/>
              </a:rPr>
              <a:t>ADMINS have an overall access and can also edit the data if necessary.</a:t>
            </a:r>
            <a:endParaRPr dirty="0">
              <a:latin typeface="Dreaming Outloud Pro" panose="03050502040302030504" pitchFamily="66" charset="77"/>
              <a:cs typeface="Dreaming Outloud Pro" panose="03050502040302030504" pitchFamily="66" charset="77"/>
            </a:endParaRPr>
          </a:p>
        </p:txBody>
      </p:sp>
      <p:sp>
        <p:nvSpPr>
          <p:cNvPr id="270" name="Google Shape;270;p9"/>
          <p:cNvSpPr txBox="1"/>
          <p:nvPr/>
        </p:nvSpPr>
        <p:spPr>
          <a:xfrm>
            <a:off x="10104388" y="2973749"/>
            <a:ext cx="1512703" cy="304736"/>
          </a:xfrm>
          <a:prstGeom prst="rect">
            <a:avLst/>
          </a:prstGeom>
          <a:noFill/>
          <a:ln>
            <a:noFill/>
          </a:ln>
        </p:spPr>
        <p:txBody>
          <a:bodyPr spcFirstLastPara="1" wrap="square" lIns="91425" tIns="45700" rIns="91425" bIns="45700" anchor="ctr" anchorCtr="0">
            <a:normAutofit fontScale="40000" lnSpcReduction="20000"/>
          </a:bodyPr>
          <a:lstStyle/>
          <a:p>
            <a:pPr marL="0" marR="0" lvl="0" indent="0" algn="l" rtl="0">
              <a:lnSpc>
                <a:spcPct val="90000"/>
              </a:lnSpc>
              <a:spcBef>
                <a:spcPts val="0"/>
              </a:spcBef>
              <a:spcAft>
                <a:spcPts val="0"/>
              </a:spcAft>
              <a:buClr>
                <a:srgbClr val="FFFFFF"/>
              </a:buClr>
              <a:buSzPct val="100000"/>
              <a:buFont typeface="Arial"/>
              <a:buNone/>
            </a:pPr>
            <a:r>
              <a:rPr lang="en-US" sz="4400">
                <a:solidFill>
                  <a:srgbClr val="FFFFFF"/>
                </a:solidFill>
                <a:latin typeface="Dreaming Outloud Pro" panose="03050502040302030504" pitchFamily="66" charset="77"/>
                <a:cs typeface="Dreaming Outloud Pro" panose="03050502040302030504" pitchFamily="66" charset="77"/>
                <a:sym typeface="Arial"/>
              </a:rPr>
              <a:t>BILLS</a:t>
            </a:r>
            <a:endParaRPr>
              <a:latin typeface="Dreaming Outloud Pro" panose="03050502040302030504" pitchFamily="66" charset="77"/>
              <a:cs typeface="Dreaming Outloud Pro" panose="03050502040302030504" pitchFamily="66" charset="77"/>
            </a:endParaRPr>
          </a:p>
        </p:txBody>
      </p:sp>
      <p:pic>
        <p:nvPicPr>
          <p:cNvPr id="271" name="Google Shape;271;p9" descr="Businesswoman pointing up"/>
          <p:cNvPicPr preferRelativeResize="0"/>
          <p:nvPr/>
        </p:nvPicPr>
        <p:blipFill rotWithShape="1">
          <a:blip r:embed="rId12">
            <a:alphaModFix amt="0"/>
          </a:blip>
          <a:srcRect/>
          <a:stretch/>
        </p:blipFill>
        <p:spPr>
          <a:xfrm flipH="1">
            <a:off x="9484896" y="2578953"/>
            <a:ext cx="3618296" cy="837593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621</Words>
  <Application>Microsoft Macintosh PowerPoint</Application>
  <PresentationFormat>Widescreen</PresentationFormat>
  <Paragraphs>107</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HeadLineA</vt:lpstr>
      <vt:lpstr>STHupo</vt:lpstr>
      <vt:lpstr>Arial</vt:lpstr>
      <vt:lpstr>Calibri</vt:lpstr>
      <vt:lpstr>Dreaming Outloud Pro</vt:lpstr>
      <vt:lpstr>Office Theme</vt:lpstr>
      <vt:lpstr>Office Theme</vt:lpstr>
      <vt:lpstr>VJAMS</vt:lpstr>
      <vt:lpstr>VJAMS</vt:lpstr>
      <vt:lpstr>PowerPoint Presentation</vt:lpstr>
      <vt:lpstr> ! YOU PAY FOR WHAT YOU USE AND SEE WHERE YOU LOSE</vt:lpstr>
      <vt:lpstr>HOW WE DEVOLOPED A SYSTEM</vt:lpstr>
      <vt:lpstr>Understanding the structure</vt:lpstr>
      <vt:lpstr>Each house has Residents </vt:lpstr>
      <vt:lpstr>METERING</vt:lpstr>
      <vt:lpstr>VIEWS</vt:lpstr>
      <vt:lpstr>BILLS</vt:lpstr>
      <vt:lpstr>ERD </vt:lpstr>
      <vt:lpstr>ERD </vt:lpstr>
      <vt:lpstr>ERD </vt:lpstr>
      <vt:lpstr>LOGICAL DESIGN</vt:lpstr>
      <vt:lpstr>LOGICAL DESIGN</vt:lpstr>
      <vt:lpstr>LOGICAL DESIGN</vt:lpstr>
      <vt:lpstr> </vt:lpstr>
      <vt:lpstr> </vt:lpstr>
      <vt:lpstr> </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VJAMS</dc:title>
  <dc:creator>Akhil Mohan</dc:creator>
  <cp:lastModifiedBy>Akhil Mohan</cp:lastModifiedBy>
  <cp:revision>1</cp:revision>
  <dcterms:created xsi:type="dcterms:W3CDTF">2022-11-28T19:36:25Z</dcterms:created>
  <dcterms:modified xsi:type="dcterms:W3CDTF">2022-11-29T06:40:45Z</dcterms:modified>
</cp:coreProperties>
</file>